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4" r:id="rId4"/>
    <p:sldMasterId id="2147483678" r:id="rId5"/>
    <p:sldMasterId id="2147483680" r:id="rId6"/>
  </p:sldMasterIdLst>
  <p:notesMasterIdLst>
    <p:notesMasterId r:id="rId8"/>
  </p:notesMasterIdLst>
  <p:sldIdLst>
    <p:sldId id="271" r:id="rId7"/>
    <p:sldId id="279" r:id="rId9"/>
    <p:sldId id="280" r:id="rId10"/>
    <p:sldId id="285" r:id="rId11"/>
    <p:sldId id="283" r:id="rId12"/>
    <p:sldId id="281" r:id="rId13"/>
    <p:sldId id="290" r:id="rId14"/>
    <p:sldId id="289" r:id="rId15"/>
    <p:sldId id="286" r:id="rId16"/>
    <p:sldId id="287" r:id="rId17"/>
    <p:sldId id="288" r:id="rId18"/>
    <p:sldId id="291" r:id="rId19"/>
    <p:sldId id="273" r:id="rId20"/>
    <p:sldId id="274" r:id="rId21"/>
    <p:sldId id="275" r:id="rId22"/>
    <p:sldId id="276" r:id="rId23"/>
    <p:sldId id="277" r:id="rId24"/>
    <p:sldId id="292" r:id="rId25"/>
    <p:sldId id="293" r:id="rId26"/>
    <p:sldId id="294" r:id="rId27"/>
    <p:sldId id="295" r:id="rId28"/>
    <p:sldId id="296" r:id="rId29"/>
    <p:sldId id="297" r:id="rId30"/>
    <p:sldId id="272" r:id="rId31"/>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5" Type="http://schemas.openxmlformats.org/officeDocument/2006/relationships/tags" Target="tags/tag9.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fontAlgn="base">
              <a:spcBef>
                <a:spcPct val="0"/>
              </a:spcBef>
              <a:spcAft>
                <a:spcPct val="0"/>
              </a:spcAft>
            </a:pPr>
            <a:fld id="{3719AF1A-C455-4844-80A4-D9AEE66907DC}" type="slidenum">
              <a:rPr lang="zh-CN" altLang="en-US" smtClean="0">
                <a:latin typeface="微软雅黑" panose="020B0503020204020204" charset="-122"/>
              </a:rPr>
            </a:fld>
            <a:endParaRPr lang="zh-CN" altLang="en-US" dirty="0">
              <a:latin typeface="微软雅黑" panose="020B050302020402020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charset="-122"/>
              <a:cs typeface="Arial" panose="020B0604020202020204" pitchFamily="34" charset="0"/>
            </a:endParaRP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charset="-122"/>
              <a:cs typeface="Arial" panose="020B0604020202020204" pitchFamily="34" charset="0"/>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9"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4"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2"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charset="-122"/>
                <a:ea typeface="微软雅黑" panose="020B050302020402020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charset="-122"/>
                <a:ea typeface="微软雅黑" panose="020B050302020402020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charset="-122"/>
                <a:ea typeface="微软雅黑" panose="020B050302020402020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charset="-122"/>
                    <a:cs typeface="+mn-cs"/>
                  </a:endParaRPr>
                </a:p>
              </p:txBody>
            </p:sp>
          </p:grpSp>
        </p:grpSp>
      </p:gr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fld>
            <a:endParaRPr lang="zh-CN" altLang="en-US" sz="1600" dirty="0">
              <a:solidFill>
                <a:srgbClr val="F2F2F2"/>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fld>
            <a:endParaRPr lang="zh-CN" altLang="en-US" sz="1600" dirty="0">
              <a:solidFill>
                <a:schemeClr val="accent3"/>
              </a:solidFill>
              <a:latin typeface="微软雅黑" panose="020B050302020402020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4" Type="http://schemas.openxmlformats.org/officeDocument/2006/relationships/theme" Target="../theme/theme3.xml"/><Relationship Id="rId23" Type="http://schemas.openxmlformats.org/officeDocument/2006/relationships/slideLayout" Target="../slideLayouts/slideLayout27.xml"/><Relationship Id="rId22" Type="http://schemas.openxmlformats.org/officeDocument/2006/relationships/slideLayout" Target="../slideLayouts/slideLayout26.xml"/><Relationship Id="rId21" Type="http://schemas.openxmlformats.org/officeDocument/2006/relationships/slideLayout" Target="../slideLayouts/slideLayout25.xml"/><Relationship Id="rId20" Type="http://schemas.openxmlformats.org/officeDocument/2006/relationships/slideLayout" Target="../slideLayouts/slideLayout24.xml"/><Relationship Id="rId2" Type="http://schemas.openxmlformats.org/officeDocument/2006/relationships/slideLayout" Target="../slideLayouts/slideLayout6.xml"/><Relationship Id="rId19" Type="http://schemas.openxmlformats.org/officeDocument/2006/relationships/slideLayout" Target="../slideLayouts/slideLayout23.xml"/><Relationship Id="rId18" Type="http://schemas.openxmlformats.org/officeDocument/2006/relationships/slideLayout" Target="../slideLayouts/slideLayout22.xml"/><Relationship Id="rId17" Type="http://schemas.openxmlformats.org/officeDocument/2006/relationships/slideLayout" Target="../slideLayouts/slideLayout21.xml"/><Relationship Id="rId16" Type="http://schemas.openxmlformats.org/officeDocument/2006/relationships/slideLayout" Target="../slideLayouts/slideLayout20.xml"/><Relationship Id="rId15" Type="http://schemas.openxmlformats.org/officeDocument/2006/relationships/slideLayout" Target="../slideLayouts/slideLayout19.xml"/><Relationship Id="rId14" Type="http://schemas.openxmlformats.org/officeDocument/2006/relationships/slideLayout" Target="../slideLayouts/slideLayout18.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9"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5.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tags" Target="../tags/tag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6.jpeg"/><Relationship Id="rId1"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1.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4"/>
          <p:cNvSpPr>
            <a:spLocks noGrp="1"/>
          </p:cNvSpPr>
          <p:nvPr>
            <p:ph type="body" sz="quarter" idx="12"/>
          </p:nvPr>
        </p:nvSpPr>
        <p:spPr>
          <a:xfrm>
            <a:off x="3549208" y="4270263"/>
            <a:ext cx="7287114" cy="1578523"/>
          </a:xfrm>
        </p:spPr>
        <p:txBody>
          <a:bodyPr>
            <a:normAutofit fontScale="92500" lnSpcReduction="10000"/>
          </a:bodyPr>
          <a:lstStyle/>
          <a:p>
            <a:pPr>
              <a:lnSpc>
                <a:spcPct val="150000"/>
              </a:lnSpc>
            </a:pPr>
            <a:r>
              <a:rPr lang="zh-CN" altLang="en-US" dirty="0"/>
              <a:t>答辩人：韩明洋</a:t>
            </a:r>
            <a:r>
              <a:rPr lang="en-US" altLang="zh-CN" dirty="0"/>
              <a:t> </a:t>
            </a:r>
            <a:r>
              <a:rPr lang="zh-CN" altLang="en-US" dirty="0"/>
              <a:t>李梓涵</a:t>
            </a:r>
            <a:r>
              <a:rPr lang="en-US" altLang="zh-CN" dirty="0"/>
              <a:t> </a:t>
            </a:r>
            <a:r>
              <a:rPr lang="zh-CN" altLang="en-US" dirty="0"/>
              <a:t>邓嘉轩</a:t>
            </a:r>
            <a:endParaRPr lang="en-US" altLang="zh-CN" dirty="0"/>
          </a:p>
          <a:p>
            <a:pPr>
              <a:lnSpc>
                <a:spcPct val="150000"/>
              </a:lnSpc>
            </a:pPr>
            <a:r>
              <a:rPr lang="zh-CN" altLang="en-US" dirty="0"/>
              <a:t>导　师：刘继通</a:t>
            </a:r>
            <a:endParaRPr lang="en-US" altLang="zh-CN" dirty="0"/>
          </a:p>
          <a:p>
            <a:pPr>
              <a:lnSpc>
                <a:spcPct val="150000"/>
              </a:lnSpc>
            </a:pPr>
            <a:r>
              <a:rPr lang="zh-CN" altLang="en-US" dirty="0"/>
              <a:t>时　间：</a:t>
            </a:r>
            <a:fld id="{557380AF-A950-485A-9126-2F7168CD3CCC}" type="datetime1">
              <a:rPr lang="zh-CN" altLang="en-US" smtClean="0"/>
            </a:fld>
            <a:endParaRPr lang="zh-CN" altLang="en-US" dirty="0"/>
          </a:p>
        </p:txBody>
      </p:sp>
      <p:sp>
        <p:nvSpPr>
          <p:cNvPr id="20" name="文本占位符 27"/>
          <p:cNvSpPr>
            <a:spLocks noGrp="1"/>
          </p:cNvSpPr>
          <p:nvPr>
            <p:ph type="body" sz="quarter" idx="13"/>
          </p:nvPr>
        </p:nvSpPr>
        <p:spPr>
          <a:xfrm>
            <a:off x="3549208" y="1484311"/>
            <a:ext cx="7287114" cy="2386807"/>
          </a:xfrm>
        </p:spPr>
        <p:txBody>
          <a:bodyPr>
            <a:normAutofit fontScale="85000" lnSpcReduction="10000"/>
          </a:bodyPr>
          <a:lstStyle/>
          <a:p>
            <a:pPr>
              <a:lnSpc>
                <a:spcPct val="150000"/>
              </a:lnSpc>
            </a:pPr>
            <a:r>
              <a:rPr lang="zh-CN" altLang="en-US" sz="6000" b="1" dirty="0">
                <a:latin typeface="+mn-ea"/>
                <a:ea typeface="+mn-ea"/>
              </a:rPr>
              <a:t>北京理工大学毕业设计</a:t>
            </a:r>
            <a:endParaRPr lang="en-US" altLang="zh-CN" sz="6000" b="1" dirty="0">
              <a:latin typeface="+mn-ea"/>
              <a:ea typeface="+mn-ea"/>
            </a:endParaRPr>
          </a:p>
          <a:p>
            <a:pPr>
              <a:lnSpc>
                <a:spcPct val="150000"/>
              </a:lnSpc>
            </a:pPr>
            <a:r>
              <a:rPr lang="zh-CN" altLang="en-US" sz="6000" b="1" dirty="0">
                <a:latin typeface="+mn-ea"/>
                <a:ea typeface="+mn-ea"/>
              </a:rPr>
              <a:t>论文答辩模板</a:t>
            </a:r>
            <a:endParaRPr lang="zh-CN" altLang="en-US" sz="6000" b="1" dirty="0">
              <a:latin typeface="+mn-ea"/>
              <a:ea typeface="+mn-ea"/>
            </a:endParaRPr>
          </a:p>
        </p:txBody>
      </p:sp>
      <p:cxnSp>
        <p:nvCxnSpPr>
          <p:cNvPr id="21" name="直接连接符 20"/>
          <p:cNvCxnSpPr/>
          <p:nvPr/>
        </p:nvCxnSpPr>
        <p:spPr>
          <a:xfrm>
            <a:off x="3549208" y="4010868"/>
            <a:ext cx="7287114"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
          <p:cNvSpPr>
            <a:spLocks noGrp="1"/>
          </p:cNvSpPr>
          <p:nvPr>
            <p:ph type="title"/>
          </p:nvPr>
        </p:nvSpPr>
        <p:spPr/>
        <p:txBody>
          <a:bodyPr/>
          <a:lstStyle/>
          <a:p>
            <a:r>
              <a:rPr lang="zh-CN" altLang="en-US" dirty="0"/>
              <a:t>课题背景</a:t>
            </a:r>
            <a:endParaRPr lang="zh-CN" altLang="en-US" dirty="0"/>
          </a:p>
        </p:txBody>
      </p:sp>
      <p:sp>
        <p:nvSpPr>
          <p:cNvPr id="3" name="!!B"/>
          <p:cNvSpPr/>
          <p:nvPr/>
        </p:nvSpPr>
        <p:spPr>
          <a:xfrm>
            <a:off x="639272" y="1571758"/>
            <a:ext cx="10858500" cy="3913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8" name="文本框 7"/>
          <p:cNvSpPr txBox="1"/>
          <p:nvPr/>
        </p:nvSpPr>
        <p:spPr>
          <a:xfrm>
            <a:off x="3430772" y="984069"/>
            <a:ext cx="5059680" cy="584775"/>
          </a:xfrm>
          <a:prstGeom prst="rect">
            <a:avLst/>
          </a:prstGeom>
          <a:noFill/>
        </p:spPr>
        <p:txBody>
          <a:bodyPr wrap="square" rtlCol="0">
            <a:spAutoFit/>
          </a:bodyPr>
          <a:lstStyle/>
          <a:p>
            <a:pPr algn="ctr"/>
            <a:r>
              <a:rPr lang="en-US" altLang="zh-CN" sz="3200" dirty="0">
                <a:solidFill>
                  <a:srgbClr val="FF0000"/>
                </a:solidFill>
              </a:rPr>
              <a:t>BERT</a:t>
            </a:r>
            <a:r>
              <a:rPr lang="zh-CN" altLang="en-US" sz="3200" dirty="0">
                <a:solidFill>
                  <a:srgbClr val="FF0000"/>
                </a:solidFill>
              </a:rPr>
              <a:t>简述</a:t>
            </a:r>
            <a:endParaRPr lang="zh-CN" altLang="en-US" sz="3200" dirty="0">
              <a:solidFill>
                <a:srgbClr val="FF0000"/>
              </a:solidFill>
            </a:endParaRPr>
          </a:p>
        </p:txBody>
      </p:sp>
      <p:sp>
        <p:nvSpPr>
          <p:cNvPr id="4" name="文本框 3"/>
          <p:cNvSpPr txBox="1"/>
          <p:nvPr/>
        </p:nvSpPr>
        <p:spPr>
          <a:xfrm>
            <a:off x="5835793" y="1825287"/>
            <a:ext cx="5545999" cy="3046988"/>
          </a:xfrm>
          <a:prstGeom prst="rect">
            <a:avLst/>
          </a:prstGeom>
          <a:noFill/>
        </p:spPr>
        <p:txBody>
          <a:bodyPr wrap="square" rtlCol="0">
            <a:spAutoFit/>
          </a:bodyPr>
          <a:lstStyle/>
          <a:p>
            <a:r>
              <a:rPr lang="en-US" altLang="zh-CN" sz="1600" b="0" i="0" dirty="0">
                <a:solidFill>
                  <a:srgbClr val="92D050"/>
                </a:solidFill>
                <a:effectLst/>
                <a:latin typeface="-apple-system"/>
              </a:rPr>
              <a:t>BERT</a:t>
            </a:r>
            <a:r>
              <a:rPr lang="zh-CN" altLang="en-US" sz="1600" b="0" i="0" dirty="0">
                <a:solidFill>
                  <a:srgbClr val="92D050"/>
                </a:solidFill>
                <a:effectLst/>
                <a:latin typeface="-apple-system"/>
              </a:rPr>
              <a:t>模型的全称是：</a:t>
            </a:r>
            <a:r>
              <a:rPr lang="en-US" altLang="zh-CN" sz="1600" b="0" i="0" dirty="0" err="1">
                <a:solidFill>
                  <a:srgbClr val="92D050"/>
                </a:solidFill>
                <a:effectLst/>
                <a:latin typeface="-apple-system"/>
              </a:rPr>
              <a:t>BidirectionalEncoder</a:t>
            </a:r>
            <a:r>
              <a:rPr lang="en-US" altLang="zh-CN" sz="1600" b="0" i="0" dirty="0">
                <a:solidFill>
                  <a:srgbClr val="92D050"/>
                </a:solidFill>
                <a:effectLst/>
                <a:latin typeface="-apple-system"/>
              </a:rPr>
              <a:t> </a:t>
            </a:r>
            <a:r>
              <a:rPr lang="en-US" altLang="zh-CN" sz="1600" b="1" i="0" dirty="0">
                <a:solidFill>
                  <a:srgbClr val="92D050"/>
                </a:solidFill>
                <a:effectLst/>
                <a:latin typeface="-apple-system"/>
              </a:rPr>
              <a:t>Representations </a:t>
            </a:r>
            <a:r>
              <a:rPr lang="en-US" altLang="zh-CN" sz="1600" b="0" i="0" dirty="0">
                <a:solidFill>
                  <a:srgbClr val="92D050"/>
                </a:solidFill>
                <a:effectLst/>
                <a:latin typeface="-apple-system"/>
              </a:rPr>
              <a:t>from Transformer</a:t>
            </a:r>
            <a:r>
              <a:rPr lang="zh-CN" altLang="en-US" sz="1600" b="0" i="0" dirty="0">
                <a:solidFill>
                  <a:srgbClr val="92D050"/>
                </a:solidFill>
                <a:effectLst/>
                <a:latin typeface="-apple-system"/>
              </a:rPr>
              <a:t>。从名字中可以看出，</a:t>
            </a:r>
            <a:r>
              <a:rPr lang="en-US" altLang="zh-CN" sz="1600" b="0" i="0" dirty="0">
                <a:solidFill>
                  <a:srgbClr val="92D050"/>
                </a:solidFill>
                <a:effectLst/>
                <a:latin typeface="-apple-system"/>
              </a:rPr>
              <a:t>BERT</a:t>
            </a:r>
            <a:r>
              <a:rPr lang="zh-CN" altLang="en-US" sz="1600" b="0" i="0" dirty="0">
                <a:solidFill>
                  <a:srgbClr val="92D050"/>
                </a:solidFill>
                <a:effectLst/>
                <a:latin typeface="-apple-system"/>
              </a:rPr>
              <a:t>模型的目标是利用大规模无标注语料训练、获得文本的包含丰富语义信息的</a:t>
            </a:r>
            <a:r>
              <a:rPr lang="en-US" altLang="zh-CN" sz="1600" b="0" i="0" dirty="0">
                <a:solidFill>
                  <a:srgbClr val="92D050"/>
                </a:solidFill>
                <a:effectLst/>
                <a:latin typeface="-apple-system"/>
              </a:rPr>
              <a:t>Representation</a:t>
            </a:r>
            <a:r>
              <a:rPr lang="zh-CN" altLang="en-US" sz="1600" b="0" i="0" dirty="0">
                <a:solidFill>
                  <a:srgbClr val="92D050"/>
                </a:solidFill>
                <a:effectLst/>
                <a:latin typeface="-apple-system"/>
              </a:rPr>
              <a:t>，即：文本的语义表示，然后将文本的语义表示在特定</a:t>
            </a:r>
            <a:r>
              <a:rPr lang="en-US" altLang="zh-CN" sz="1600" b="0" i="0" dirty="0">
                <a:solidFill>
                  <a:srgbClr val="92D050"/>
                </a:solidFill>
                <a:effectLst/>
                <a:latin typeface="-apple-system"/>
              </a:rPr>
              <a:t>NLP</a:t>
            </a:r>
            <a:r>
              <a:rPr lang="zh-CN" altLang="en-US" sz="1600" b="0" i="0" dirty="0">
                <a:solidFill>
                  <a:srgbClr val="92D050"/>
                </a:solidFill>
                <a:effectLst/>
                <a:latin typeface="-apple-system"/>
              </a:rPr>
              <a:t>任务中作微调，最终应用于该</a:t>
            </a:r>
            <a:r>
              <a:rPr lang="en-US" altLang="zh-CN" sz="1600" b="0" i="0" dirty="0">
                <a:solidFill>
                  <a:srgbClr val="92D050"/>
                </a:solidFill>
                <a:effectLst/>
                <a:latin typeface="-apple-system"/>
              </a:rPr>
              <a:t>NLP</a:t>
            </a:r>
            <a:r>
              <a:rPr lang="zh-CN" altLang="en-US" sz="1600" b="0" i="0" dirty="0">
                <a:solidFill>
                  <a:srgbClr val="92D050"/>
                </a:solidFill>
                <a:effectLst/>
                <a:latin typeface="-apple-system"/>
              </a:rPr>
              <a:t>任务。</a:t>
            </a:r>
            <a:endParaRPr lang="en-US" altLang="zh-CN" sz="1600" b="0" i="0" dirty="0">
              <a:solidFill>
                <a:srgbClr val="92D050"/>
              </a:solidFill>
              <a:effectLst/>
              <a:latin typeface="-apple-system"/>
            </a:endParaRPr>
          </a:p>
          <a:p>
            <a:r>
              <a:rPr lang="zh-CN" altLang="en-US" sz="1600" b="0" i="0" dirty="0">
                <a:solidFill>
                  <a:srgbClr val="121212"/>
                </a:solidFill>
                <a:effectLst/>
                <a:latin typeface="-apple-system"/>
              </a:rPr>
              <a:t>在机器阅读理解顶级水平测试</a:t>
            </a:r>
            <a:r>
              <a:rPr lang="en-US" altLang="zh-CN" sz="1600" b="0" i="0" dirty="0">
                <a:solidFill>
                  <a:srgbClr val="121212"/>
                </a:solidFill>
                <a:effectLst/>
                <a:latin typeface="-apple-system"/>
              </a:rPr>
              <a:t>SQuAD1.1</a:t>
            </a:r>
            <a:r>
              <a:rPr lang="zh-CN" altLang="en-US" sz="1600" b="0" i="0" dirty="0">
                <a:solidFill>
                  <a:srgbClr val="121212"/>
                </a:solidFill>
                <a:effectLst/>
                <a:latin typeface="-apple-system"/>
              </a:rPr>
              <a:t>中表现出惊人的成绩：全部两个衡量指标上全面超越人类，并且还在</a:t>
            </a:r>
            <a:r>
              <a:rPr lang="en-US" altLang="zh-CN" sz="1600" b="0" i="0" dirty="0">
                <a:solidFill>
                  <a:srgbClr val="121212"/>
                </a:solidFill>
                <a:effectLst/>
                <a:latin typeface="-apple-system"/>
              </a:rPr>
              <a:t>11</a:t>
            </a:r>
            <a:r>
              <a:rPr lang="zh-CN" altLang="en-US" sz="1600" b="0" i="0" dirty="0">
                <a:solidFill>
                  <a:srgbClr val="121212"/>
                </a:solidFill>
                <a:effectLst/>
                <a:latin typeface="-apple-system"/>
              </a:rPr>
              <a:t>种不同</a:t>
            </a:r>
            <a:r>
              <a:rPr lang="en-US" altLang="zh-CN" sz="1600" b="0" i="0" dirty="0">
                <a:solidFill>
                  <a:srgbClr val="121212"/>
                </a:solidFill>
                <a:effectLst/>
                <a:latin typeface="-apple-system"/>
              </a:rPr>
              <a:t>NLP</a:t>
            </a:r>
            <a:r>
              <a:rPr lang="zh-CN" altLang="en-US" sz="1600" b="0" i="0" dirty="0">
                <a:solidFill>
                  <a:srgbClr val="121212"/>
                </a:solidFill>
                <a:effectLst/>
                <a:latin typeface="-apple-system"/>
              </a:rPr>
              <a:t>测试中创出最佳成绩，包括将</a:t>
            </a:r>
            <a:r>
              <a:rPr lang="en-US" altLang="zh-CN" sz="1600" b="0" i="0" dirty="0">
                <a:solidFill>
                  <a:srgbClr val="121212"/>
                </a:solidFill>
                <a:effectLst/>
                <a:latin typeface="-apple-system"/>
              </a:rPr>
              <a:t>GLUE</a:t>
            </a:r>
            <a:r>
              <a:rPr lang="zh-CN" altLang="en-US" sz="1600" b="0" i="0" dirty="0">
                <a:solidFill>
                  <a:srgbClr val="121212"/>
                </a:solidFill>
                <a:effectLst/>
                <a:latin typeface="-apple-system"/>
              </a:rPr>
              <a:t>基准推至</a:t>
            </a:r>
            <a:r>
              <a:rPr lang="en-US" altLang="zh-CN" sz="1600" b="0" i="0" dirty="0">
                <a:solidFill>
                  <a:srgbClr val="121212"/>
                </a:solidFill>
                <a:effectLst/>
                <a:latin typeface="-apple-system"/>
              </a:rPr>
              <a:t>80.4</a:t>
            </a:r>
            <a:r>
              <a:rPr lang="zh-CN" altLang="en-US" sz="1600" b="0" i="0" dirty="0">
                <a:solidFill>
                  <a:srgbClr val="121212"/>
                </a:solidFill>
                <a:effectLst/>
                <a:latin typeface="-apple-system"/>
              </a:rPr>
              <a:t>％（绝对改进</a:t>
            </a:r>
            <a:r>
              <a:rPr lang="en-US" altLang="zh-CN" sz="1600" b="0" i="0" dirty="0">
                <a:solidFill>
                  <a:srgbClr val="121212"/>
                </a:solidFill>
                <a:effectLst/>
                <a:latin typeface="-apple-system"/>
              </a:rPr>
              <a:t>7.6</a:t>
            </a:r>
            <a:r>
              <a:rPr lang="zh-CN" altLang="en-US" sz="1600" b="0" i="0" dirty="0">
                <a:solidFill>
                  <a:srgbClr val="121212"/>
                </a:solidFill>
                <a:effectLst/>
                <a:latin typeface="-apple-system"/>
              </a:rPr>
              <a:t>％），</a:t>
            </a:r>
            <a:r>
              <a:rPr lang="en-US" altLang="zh-CN" sz="1600" b="0" i="0" dirty="0" err="1">
                <a:solidFill>
                  <a:srgbClr val="121212"/>
                </a:solidFill>
                <a:effectLst/>
                <a:latin typeface="-apple-system"/>
              </a:rPr>
              <a:t>MultiNLI</a:t>
            </a:r>
            <a:r>
              <a:rPr lang="zh-CN" altLang="en-US" sz="1600" b="0" i="0" dirty="0">
                <a:solidFill>
                  <a:srgbClr val="121212"/>
                </a:solidFill>
                <a:effectLst/>
                <a:latin typeface="-apple-system"/>
              </a:rPr>
              <a:t>准确度达到</a:t>
            </a:r>
            <a:r>
              <a:rPr lang="en-US" altLang="zh-CN" sz="1600" b="0" i="0" dirty="0">
                <a:solidFill>
                  <a:srgbClr val="121212"/>
                </a:solidFill>
                <a:effectLst/>
                <a:latin typeface="-apple-system"/>
              </a:rPr>
              <a:t>86.7% </a:t>
            </a:r>
            <a:r>
              <a:rPr lang="zh-CN" altLang="en-US" sz="1600" b="0" i="0" dirty="0">
                <a:solidFill>
                  <a:srgbClr val="121212"/>
                </a:solidFill>
                <a:effectLst/>
                <a:latin typeface="-apple-system"/>
              </a:rPr>
              <a:t>（绝对改进率</a:t>
            </a:r>
            <a:r>
              <a:rPr lang="en-US" altLang="zh-CN" sz="1600" b="0" i="0" dirty="0">
                <a:solidFill>
                  <a:srgbClr val="121212"/>
                </a:solidFill>
                <a:effectLst/>
                <a:latin typeface="-apple-system"/>
              </a:rPr>
              <a:t>5.6</a:t>
            </a:r>
            <a:r>
              <a:rPr lang="zh-CN" altLang="en-US" sz="1600" b="0" i="0" dirty="0">
                <a:solidFill>
                  <a:srgbClr val="121212"/>
                </a:solidFill>
                <a:effectLst/>
                <a:latin typeface="-apple-system"/>
              </a:rPr>
              <a:t>％）等。可以预见的是，</a:t>
            </a:r>
            <a:r>
              <a:rPr lang="en-US" altLang="zh-CN" sz="1600" b="0" i="0" dirty="0">
                <a:solidFill>
                  <a:srgbClr val="121212"/>
                </a:solidFill>
                <a:effectLst/>
                <a:latin typeface="-apple-system"/>
              </a:rPr>
              <a:t>BERT</a:t>
            </a:r>
            <a:r>
              <a:rPr lang="zh-CN" altLang="en-US" sz="1600" b="0" i="0" dirty="0">
                <a:solidFill>
                  <a:srgbClr val="121212"/>
                </a:solidFill>
                <a:effectLst/>
                <a:latin typeface="-apple-system"/>
              </a:rPr>
              <a:t>将为</a:t>
            </a:r>
            <a:r>
              <a:rPr lang="en-US" altLang="zh-CN" sz="1600" b="0" i="0" dirty="0">
                <a:solidFill>
                  <a:srgbClr val="121212"/>
                </a:solidFill>
                <a:effectLst/>
                <a:latin typeface="-apple-system"/>
              </a:rPr>
              <a:t>NLP</a:t>
            </a:r>
            <a:r>
              <a:rPr lang="zh-CN" altLang="en-US" sz="1600" b="0" i="0" dirty="0">
                <a:solidFill>
                  <a:srgbClr val="121212"/>
                </a:solidFill>
                <a:effectLst/>
                <a:latin typeface="-apple-system"/>
              </a:rPr>
              <a:t>带来里程碑式的改变，也是</a:t>
            </a:r>
            <a:r>
              <a:rPr lang="en-US" altLang="zh-CN" sz="1600" b="0" i="0" dirty="0">
                <a:solidFill>
                  <a:srgbClr val="121212"/>
                </a:solidFill>
                <a:effectLst/>
                <a:latin typeface="-apple-system"/>
              </a:rPr>
              <a:t>NLP</a:t>
            </a:r>
            <a:r>
              <a:rPr lang="zh-CN" altLang="en-US" sz="1600" b="0" i="0" dirty="0">
                <a:solidFill>
                  <a:srgbClr val="121212"/>
                </a:solidFill>
                <a:effectLst/>
                <a:latin typeface="-apple-system"/>
              </a:rPr>
              <a:t>领域近期最重要的进展。</a:t>
            </a:r>
            <a:endParaRPr lang="en-US" altLang="zh-CN" sz="1600" dirty="0">
              <a:solidFill>
                <a:srgbClr val="92D050"/>
              </a:solidFill>
            </a:endParaRPr>
          </a:p>
        </p:txBody>
      </p:sp>
      <p:pic>
        <p:nvPicPr>
          <p:cNvPr id="6" name="图片 5"/>
          <p:cNvPicPr>
            <a:picLocks noChangeAspect="1"/>
          </p:cNvPicPr>
          <p:nvPr/>
        </p:nvPicPr>
        <p:blipFill>
          <a:blip r:embed="rId1"/>
          <a:stretch>
            <a:fillRect/>
          </a:stretch>
        </p:blipFill>
        <p:spPr>
          <a:xfrm>
            <a:off x="1414184" y="1519154"/>
            <a:ext cx="4033176" cy="39664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
          <p:cNvSpPr>
            <a:spLocks noGrp="1"/>
          </p:cNvSpPr>
          <p:nvPr>
            <p:ph type="title"/>
          </p:nvPr>
        </p:nvSpPr>
        <p:spPr/>
        <p:txBody>
          <a:bodyPr/>
          <a:lstStyle/>
          <a:p>
            <a:r>
              <a:rPr lang="zh-CN" altLang="en-US" dirty="0"/>
              <a:t>课题内容</a:t>
            </a:r>
            <a:endParaRPr lang="zh-CN" altLang="en-US" dirty="0"/>
          </a:p>
        </p:txBody>
      </p:sp>
      <p:sp>
        <p:nvSpPr>
          <p:cNvPr id="8" name="文本框 7"/>
          <p:cNvSpPr txBox="1"/>
          <p:nvPr/>
        </p:nvSpPr>
        <p:spPr>
          <a:xfrm>
            <a:off x="1602174" y="984069"/>
            <a:ext cx="8430100" cy="584775"/>
          </a:xfrm>
          <a:prstGeom prst="rect">
            <a:avLst/>
          </a:prstGeom>
          <a:noFill/>
        </p:spPr>
        <p:txBody>
          <a:bodyPr wrap="square" rtlCol="0">
            <a:spAutoFit/>
          </a:bodyPr>
          <a:lstStyle/>
          <a:p>
            <a:pPr algn="ctr"/>
            <a:r>
              <a:rPr lang="zh-CN" altLang="en-US" sz="3200" b="1" i="0" dirty="0">
                <a:solidFill>
                  <a:srgbClr val="AB1942"/>
                </a:solidFill>
                <a:effectLst/>
                <a:latin typeface="Arial" panose="020B0604020202020204" pitchFamily="34" charset="0"/>
              </a:rPr>
              <a:t>核心任务及微调</a:t>
            </a:r>
            <a:endParaRPr lang="zh-CN" altLang="en-US" sz="3200" b="0" i="0" dirty="0">
              <a:solidFill>
                <a:srgbClr val="222222"/>
              </a:solidFill>
              <a:effectLst/>
              <a:latin typeface="Arial" panose="020B0604020202020204" pitchFamily="34" charset="0"/>
            </a:endParaRPr>
          </a:p>
        </p:txBody>
      </p:sp>
      <p:sp>
        <p:nvSpPr>
          <p:cNvPr id="4" name="文本框 3"/>
          <p:cNvSpPr txBox="1"/>
          <p:nvPr/>
        </p:nvSpPr>
        <p:spPr>
          <a:xfrm>
            <a:off x="5718629" y="1825287"/>
            <a:ext cx="5663163" cy="3754874"/>
          </a:xfrm>
          <a:prstGeom prst="rect">
            <a:avLst/>
          </a:prstGeom>
          <a:noFill/>
        </p:spPr>
        <p:txBody>
          <a:bodyPr wrap="square" rtlCol="0">
            <a:spAutoFit/>
          </a:bodyPr>
          <a:lstStyle/>
          <a:p>
            <a:pPr algn="l"/>
            <a:r>
              <a:rPr lang="en-US" altLang="zh-CN" sz="1400" b="0" i="0" dirty="0">
                <a:solidFill>
                  <a:srgbClr val="222222"/>
                </a:solidFill>
                <a:effectLst/>
                <a:latin typeface="Arial" panose="020B0604020202020204" pitchFamily="34" charset="0"/>
              </a:rPr>
              <a:t>b </a:t>
            </a:r>
            <a:r>
              <a:rPr lang="zh-CN" altLang="en-US" sz="1400" b="0" i="0" dirty="0">
                <a:solidFill>
                  <a:srgbClr val="222222"/>
                </a:solidFill>
                <a:effectLst/>
                <a:latin typeface="Arial" panose="020B0604020202020204" pitchFamily="34" charset="0"/>
              </a:rPr>
              <a:t>引入</a:t>
            </a:r>
            <a:r>
              <a:rPr lang="en-US" altLang="zh-CN" sz="1400" b="0" i="0" dirty="0">
                <a:solidFill>
                  <a:srgbClr val="222222"/>
                </a:solidFill>
                <a:effectLst/>
                <a:latin typeface="Arial" panose="020B0604020202020204" pitchFamily="34" charset="0"/>
              </a:rPr>
              <a:t>Next Sentence Prediction (</a:t>
            </a:r>
            <a:r>
              <a:rPr lang="zh-CN" altLang="en-US" sz="1400" b="0" i="0" dirty="0">
                <a:solidFill>
                  <a:srgbClr val="222222"/>
                </a:solidFill>
                <a:effectLst/>
                <a:latin typeface="Arial" panose="020B0604020202020204" pitchFamily="34" charset="0"/>
              </a:rPr>
              <a:t>下句话的预测任务</a:t>
            </a:r>
            <a:r>
              <a:rPr lang="en-US" altLang="zh-CN" sz="1400" b="0" i="0" dirty="0">
                <a:solidFill>
                  <a:srgbClr val="222222"/>
                </a:solidFill>
                <a:effectLst/>
                <a:latin typeface="Arial" panose="020B0604020202020204" pitchFamily="34" charset="0"/>
              </a:rPr>
              <a:t>)</a:t>
            </a:r>
            <a:endParaRPr lang="en-US" altLang="zh-CN" sz="1400" b="0" i="0" dirty="0">
              <a:solidFill>
                <a:srgbClr val="222222"/>
              </a:solidFill>
              <a:effectLst/>
              <a:latin typeface="Arial" panose="020B0604020202020204" pitchFamily="34" charset="0"/>
            </a:endParaRPr>
          </a:p>
          <a:p>
            <a:pPr algn="l"/>
            <a:r>
              <a:rPr lang="en-US" altLang="zh-CN" sz="1400" b="0" i="0" dirty="0">
                <a:solidFill>
                  <a:srgbClr val="222222"/>
                </a:solidFill>
                <a:effectLst/>
                <a:latin typeface="Arial" panose="020B0604020202020204" pitchFamily="34" charset="0"/>
              </a:rPr>
              <a:t>b.1 </a:t>
            </a:r>
            <a:r>
              <a:rPr lang="zh-CN" altLang="en-US" sz="1400" b="0" i="0" dirty="0">
                <a:solidFill>
                  <a:srgbClr val="222222"/>
                </a:solidFill>
                <a:effectLst/>
                <a:latin typeface="Arial" panose="020B0604020202020204" pitchFamily="34" charset="0"/>
              </a:rPr>
              <a:t>目的是为了服务问答，推理，句主题关系等</a:t>
            </a:r>
            <a:r>
              <a:rPr lang="en-US" altLang="zh-CN" sz="1400" b="0" i="0" dirty="0">
                <a:solidFill>
                  <a:srgbClr val="222222"/>
                </a:solidFill>
                <a:effectLst/>
                <a:latin typeface="Arial" panose="020B0604020202020204" pitchFamily="34" charset="0"/>
              </a:rPr>
              <a:t>NLP</a:t>
            </a:r>
            <a:r>
              <a:rPr lang="zh-CN" altLang="en-US" sz="1400" b="0" i="0" dirty="0">
                <a:solidFill>
                  <a:srgbClr val="222222"/>
                </a:solidFill>
                <a:effectLst/>
                <a:latin typeface="Arial" panose="020B0604020202020204" pitchFamily="34" charset="0"/>
              </a:rPr>
              <a:t>任务。</a:t>
            </a:r>
            <a:endParaRPr lang="zh-CN" altLang="en-US" sz="1400" b="0" i="0" dirty="0">
              <a:solidFill>
                <a:srgbClr val="222222"/>
              </a:solidFill>
              <a:effectLst/>
              <a:latin typeface="Arial" panose="020B0604020202020204" pitchFamily="34" charset="0"/>
            </a:endParaRPr>
          </a:p>
          <a:p>
            <a:pPr algn="l"/>
            <a:r>
              <a:rPr lang="en-US" altLang="zh-CN" sz="1400" b="0" i="0" dirty="0">
                <a:solidFill>
                  <a:srgbClr val="222222"/>
                </a:solidFill>
                <a:effectLst/>
                <a:latin typeface="Arial" panose="020B0604020202020204" pitchFamily="34" charset="0"/>
              </a:rPr>
              <a:t>b.2 </a:t>
            </a:r>
            <a:r>
              <a:rPr lang="zh-CN" altLang="en-US" sz="1400" b="0" i="0" dirty="0">
                <a:solidFill>
                  <a:srgbClr val="222222"/>
                </a:solidFill>
                <a:effectLst/>
                <a:latin typeface="Arial" panose="020B0604020202020204" pitchFamily="34" charset="0"/>
              </a:rPr>
              <a:t>所有的参与任务训练的语句都被选中参加。</a:t>
            </a:r>
            <a:endParaRPr lang="zh-CN" altLang="en-US" sz="1400" b="0" i="0" dirty="0">
              <a:solidFill>
                <a:srgbClr val="222222"/>
              </a:solidFill>
              <a:effectLst/>
              <a:latin typeface="Arial" panose="020B0604020202020204" pitchFamily="34" charset="0"/>
            </a:endParaRPr>
          </a:p>
          <a:p>
            <a:pPr algn="l"/>
            <a:r>
              <a:rPr lang="en-US" altLang="zh-CN" sz="1400" b="0" i="0" dirty="0">
                <a:solidFill>
                  <a:srgbClr val="222222"/>
                </a:solidFill>
                <a:effectLst/>
                <a:latin typeface="Arial" panose="020B0604020202020204" pitchFamily="34" charset="0"/>
              </a:rPr>
              <a:t>·50%</a:t>
            </a:r>
            <a:r>
              <a:rPr lang="zh-CN" altLang="en-US" sz="1400" b="0" i="0" dirty="0">
                <a:solidFill>
                  <a:srgbClr val="222222"/>
                </a:solidFill>
                <a:effectLst/>
                <a:latin typeface="Arial" panose="020B0604020202020204" pitchFamily="34" charset="0"/>
              </a:rPr>
              <a:t>的</a:t>
            </a:r>
            <a:r>
              <a:rPr lang="en-US" altLang="zh-CN" sz="1400" b="0" i="0" dirty="0">
                <a:solidFill>
                  <a:srgbClr val="222222"/>
                </a:solidFill>
                <a:effectLst/>
                <a:latin typeface="Arial" panose="020B0604020202020204" pitchFamily="34" charset="0"/>
              </a:rPr>
              <a:t>B</a:t>
            </a:r>
            <a:r>
              <a:rPr lang="zh-CN" altLang="en-US" sz="1400" b="0" i="0" dirty="0">
                <a:solidFill>
                  <a:srgbClr val="222222"/>
                </a:solidFill>
                <a:effectLst/>
                <a:latin typeface="Arial" panose="020B0604020202020204" pitchFamily="34" charset="0"/>
              </a:rPr>
              <a:t>是原始本中实际跟随</a:t>
            </a:r>
            <a:r>
              <a:rPr lang="en-US" altLang="zh-CN" sz="1400" b="0" i="0" dirty="0">
                <a:solidFill>
                  <a:srgbClr val="222222"/>
                </a:solidFill>
                <a:effectLst/>
                <a:latin typeface="Arial" panose="020B0604020202020204" pitchFamily="34" charset="0"/>
              </a:rPr>
              <a:t>A</a:t>
            </a:r>
            <a:r>
              <a:rPr lang="zh-CN" altLang="en-US" sz="1400" b="0" i="0" dirty="0">
                <a:solidFill>
                  <a:srgbClr val="222222"/>
                </a:solidFill>
                <a:effectLst/>
                <a:latin typeface="Arial" panose="020B0604020202020204" pitchFamily="34" charset="0"/>
              </a:rPr>
              <a:t>的下句话。</a:t>
            </a:r>
            <a:r>
              <a:rPr lang="en-US" altLang="zh-CN" sz="1400" b="0" i="0" dirty="0">
                <a:solidFill>
                  <a:srgbClr val="222222"/>
                </a:solidFill>
                <a:effectLst/>
                <a:latin typeface="Arial" panose="020B0604020202020204" pitchFamily="34" charset="0"/>
              </a:rPr>
              <a:t>(</a:t>
            </a:r>
            <a:r>
              <a:rPr lang="zh-CN" altLang="en-US" sz="1400" b="0" i="0" dirty="0">
                <a:solidFill>
                  <a:srgbClr val="222222"/>
                </a:solidFill>
                <a:effectLst/>
                <a:latin typeface="Arial" panose="020B0604020202020204" pitchFamily="34" charset="0"/>
              </a:rPr>
              <a:t>标记为</a:t>
            </a:r>
            <a:r>
              <a:rPr lang="en-US" altLang="zh-CN" sz="1400" b="0" i="0" dirty="0" err="1">
                <a:solidFill>
                  <a:srgbClr val="222222"/>
                </a:solidFill>
                <a:effectLst/>
                <a:latin typeface="Arial" panose="020B0604020202020204" pitchFamily="34" charset="0"/>
              </a:rPr>
              <a:t>IsNext</a:t>
            </a:r>
            <a:r>
              <a:rPr lang="zh-CN" altLang="en-US" sz="1400" b="0" i="0" dirty="0">
                <a:solidFill>
                  <a:srgbClr val="222222"/>
                </a:solidFill>
                <a:effectLst/>
                <a:latin typeface="Arial" panose="020B0604020202020204" pitchFamily="34" charset="0"/>
              </a:rPr>
              <a:t>，代表正样本</a:t>
            </a:r>
            <a:r>
              <a:rPr lang="en-US" altLang="zh-CN" sz="1400" b="0" i="0" dirty="0">
                <a:solidFill>
                  <a:srgbClr val="222222"/>
                </a:solidFill>
                <a:effectLst/>
                <a:latin typeface="Arial" panose="020B0604020202020204" pitchFamily="34" charset="0"/>
              </a:rPr>
              <a:t>)</a:t>
            </a:r>
            <a:endParaRPr lang="en-US" altLang="zh-CN" sz="1400" b="0" i="0" dirty="0">
              <a:solidFill>
                <a:srgbClr val="222222"/>
              </a:solidFill>
              <a:effectLst/>
              <a:latin typeface="Arial" panose="020B0604020202020204" pitchFamily="34" charset="0"/>
            </a:endParaRPr>
          </a:p>
          <a:p>
            <a:pPr algn="l"/>
            <a:r>
              <a:rPr lang="en-US" altLang="zh-CN" sz="1400" b="0" i="0" dirty="0">
                <a:solidFill>
                  <a:srgbClr val="222222"/>
                </a:solidFill>
                <a:effectLst/>
                <a:latin typeface="Arial" panose="020B0604020202020204" pitchFamily="34" charset="0"/>
              </a:rPr>
              <a:t>·50%</a:t>
            </a:r>
            <a:r>
              <a:rPr lang="zh-CN" altLang="en-US" sz="1400" b="0" i="0" dirty="0">
                <a:solidFill>
                  <a:srgbClr val="222222"/>
                </a:solidFill>
                <a:effectLst/>
                <a:latin typeface="Arial" panose="020B0604020202020204" pitchFamily="34" charset="0"/>
              </a:rPr>
              <a:t>的</a:t>
            </a:r>
            <a:r>
              <a:rPr lang="en-US" altLang="zh-CN" sz="1400" b="0" i="0" dirty="0">
                <a:solidFill>
                  <a:srgbClr val="222222"/>
                </a:solidFill>
                <a:effectLst/>
                <a:latin typeface="Arial" panose="020B0604020202020204" pitchFamily="34" charset="0"/>
              </a:rPr>
              <a:t>B</a:t>
            </a:r>
            <a:r>
              <a:rPr lang="zh-CN" altLang="en-US" sz="1400" b="0" i="0" dirty="0">
                <a:solidFill>
                  <a:srgbClr val="222222"/>
                </a:solidFill>
                <a:effectLst/>
                <a:latin typeface="Arial" panose="020B0604020202020204" pitchFamily="34" charset="0"/>
              </a:rPr>
              <a:t>是原始本中随机抽取的句话。</a:t>
            </a:r>
            <a:r>
              <a:rPr lang="en-US" altLang="zh-CN" sz="1400" b="0" i="0" dirty="0">
                <a:solidFill>
                  <a:srgbClr val="222222"/>
                </a:solidFill>
                <a:effectLst/>
                <a:latin typeface="Arial" panose="020B0604020202020204" pitchFamily="34" charset="0"/>
              </a:rPr>
              <a:t>(</a:t>
            </a:r>
            <a:r>
              <a:rPr lang="zh-CN" altLang="en-US" sz="1400" b="0" i="0" dirty="0">
                <a:solidFill>
                  <a:srgbClr val="222222"/>
                </a:solidFill>
                <a:effectLst/>
                <a:latin typeface="Arial" panose="020B0604020202020204" pitchFamily="34" charset="0"/>
              </a:rPr>
              <a:t>标记为</a:t>
            </a:r>
            <a:r>
              <a:rPr lang="en-US" altLang="zh-CN" sz="1400" b="0" i="0" dirty="0" err="1">
                <a:solidFill>
                  <a:srgbClr val="222222"/>
                </a:solidFill>
                <a:effectLst/>
                <a:latin typeface="Arial" panose="020B0604020202020204" pitchFamily="34" charset="0"/>
              </a:rPr>
              <a:t>NotNext</a:t>
            </a:r>
            <a:r>
              <a:rPr lang="zh-CN" altLang="en-US" sz="1400" b="0" i="0" dirty="0">
                <a:solidFill>
                  <a:srgbClr val="222222"/>
                </a:solidFill>
                <a:effectLst/>
                <a:latin typeface="Arial" panose="020B0604020202020204" pitchFamily="34" charset="0"/>
              </a:rPr>
              <a:t>，代表负样本</a:t>
            </a:r>
            <a:r>
              <a:rPr lang="en-US" altLang="zh-CN" sz="1400" b="0" i="0" dirty="0">
                <a:solidFill>
                  <a:srgbClr val="222222"/>
                </a:solidFill>
                <a:effectLst/>
                <a:latin typeface="Arial" panose="020B0604020202020204" pitchFamily="34" charset="0"/>
              </a:rPr>
              <a:t>)</a:t>
            </a:r>
            <a:endParaRPr lang="en-US" altLang="zh-CN" sz="1400" b="0" i="0" dirty="0">
              <a:solidFill>
                <a:srgbClr val="222222"/>
              </a:solidFill>
              <a:effectLst/>
              <a:latin typeface="Arial" panose="020B0604020202020204" pitchFamily="34" charset="0"/>
            </a:endParaRPr>
          </a:p>
          <a:p>
            <a:pPr algn="l"/>
            <a:r>
              <a:rPr lang="en-US" altLang="zh-CN" sz="1400" b="0" i="0" dirty="0">
                <a:solidFill>
                  <a:srgbClr val="222222"/>
                </a:solidFill>
                <a:effectLst/>
                <a:latin typeface="Arial" panose="020B0604020202020204" pitchFamily="34" charset="0"/>
              </a:rPr>
              <a:t>b.3 </a:t>
            </a:r>
            <a:r>
              <a:rPr lang="zh-CN" altLang="en-US" sz="1400" b="0" i="0" dirty="0">
                <a:solidFill>
                  <a:srgbClr val="222222"/>
                </a:solidFill>
                <a:effectLst/>
                <a:latin typeface="Arial" panose="020B0604020202020204" pitchFamily="34" charset="0"/>
              </a:rPr>
              <a:t>在该任务中，</a:t>
            </a:r>
            <a:r>
              <a:rPr lang="en-US" altLang="zh-CN" sz="1400" b="0" i="0" dirty="0">
                <a:solidFill>
                  <a:srgbClr val="222222"/>
                </a:solidFill>
                <a:effectLst/>
                <a:latin typeface="Arial" panose="020B0604020202020204" pitchFamily="34" charset="0"/>
              </a:rPr>
              <a:t>Bert</a:t>
            </a:r>
            <a:r>
              <a:rPr lang="zh-CN" altLang="en-US" sz="1400" b="0" i="0" dirty="0">
                <a:solidFill>
                  <a:srgbClr val="222222"/>
                </a:solidFill>
                <a:effectLst/>
                <a:latin typeface="Arial" panose="020B0604020202020204" pitchFamily="34" charset="0"/>
              </a:rPr>
              <a:t>模型可以在测试集上取得</a:t>
            </a:r>
            <a:r>
              <a:rPr lang="en-US" altLang="zh-CN" sz="1400" b="0" i="0" dirty="0">
                <a:solidFill>
                  <a:srgbClr val="222222"/>
                </a:solidFill>
                <a:effectLst/>
                <a:latin typeface="Arial" panose="020B0604020202020204" pitchFamily="34" charset="0"/>
              </a:rPr>
              <a:t>97-98%</a:t>
            </a:r>
            <a:r>
              <a:rPr lang="zh-CN" altLang="en-US" sz="1400" b="0" i="0" dirty="0">
                <a:solidFill>
                  <a:srgbClr val="222222"/>
                </a:solidFill>
                <a:effectLst/>
                <a:latin typeface="Arial" panose="020B0604020202020204" pitchFamily="34" charset="0"/>
              </a:rPr>
              <a:t>的准确率。</a:t>
            </a:r>
            <a:endParaRPr lang="en-US" altLang="zh-CN" sz="1400" b="0" i="0" dirty="0">
              <a:solidFill>
                <a:srgbClr val="222222"/>
              </a:solidFill>
              <a:effectLst/>
              <a:latin typeface="Arial" panose="020B0604020202020204" pitchFamily="34" charset="0"/>
            </a:endParaRPr>
          </a:p>
          <a:p>
            <a:pPr algn="l"/>
            <a:r>
              <a:rPr lang="zh-CN" altLang="en-US" sz="1400" b="1" i="0" dirty="0">
                <a:solidFill>
                  <a:srgbClr val="AB1942"/>
                </a:solidFill>
                <a:effectLst/>
                <a:latin typeface="Arial" panose="020B0604020202020204" pitchFamily="34" charset="0"/>
              </a:rPr>
              <a:t>基于</a:t>
            </a:r>
            <a:r>
              <a:rPr lang="en-US" altLang="zh-CN" sz="1400" b="1" i="0" dirty="0">
                <a:solidFill>
                  <a:srgbClr val="AB1942"/>
                </a:solidFill>
                <a:effectLst/>
                <a:latin typeface="Arial" panose="020B0604020202020204" pitchFamily="34" charset="0"/>
              </a:rPr>
              <a:t>Bert</a:t>
            </a:r>
            <a:r>
              <a:rPr lang="zh-CN" altLang="en-US" sz="1400" b="1" i="0" dirty="0">
                <a:solidFill>
                  <a:srgbClr val="AB1942"/>
                </a:solidFill>
                <a:effectLst/>
                <a:latin typeface="Arial" panose="020B0604020202020204" pitchFamily="34" charset="0"/>
              </a:rPr>
              <a:t>的模型微调</a:t>
            </a:r>
            <a:r>
              <a:rPr lang="en-US" altLang="zh-CN" sz="1400" b="1" i="0" dirty="0">
                <a:solidFill>
                  <a:srgbClr val="AB1942"/>
                </a:solidFill>
                <a:effectLst/>
                <a:latin typeface="Arial" panose="020B0604020202020204" pitchFamily="34" charset="0"/>
              </a:rPr>
              <a:t>(fine-tuning)</a:t>
            </a:r>
            <a:endParaRPr lang="en-US" altLang="zh-CN" sz="1400" b="0" i="0" dirty="0">
              <a:solidFill>
                <a:srgbClr val="222222"/>
              </a:solidFill>
              <a:effectLst/>
              <a:latin typeface="Arial" panose="020B0604020202020204" pitchFamily="34" charset="0"/>
            </a:endParaRPr>
          </a:p>
          <a:p>
            <a:pPr algn="l"/>
            <a:r>
              <a:rPr lang="zh-CN" altLang="en-US" sz="1400" b="0" i="0" dirty="0">
                <a:solidFill>
                  <a:srgbClr val="222222"/>
                </a:solidFill>
                <a:effectLst/>
                <a:latin typeface="Arial" panose="020B0604020202020204" pitchFamily="34" charset="0"/>
              </a:rPr>
              <a:t>只需要将特定任务的输入，输出插入到</a:t>
            </a:r>
            <a:r>
              <a:rPr lang="en-US" altLang="zh-CN" sz="1400" b="0" i="0" dirty="0">
                <a:solidFill>
                  <a:srgbClr val="222222"/>
                </a:solidFill>
                <a:effectLst/>
                <a:latin typeface="Arial" panose="020B0604020202020204" pitchFamily="34" charset="0"/>
              </a:rPr>
              <a:t>Bert</a:t>
            </a:r>
            <a:r>
              <a:rPr lang="zh-CN" altLang="en-US" sz="1400" b="0" i="0" dirty="0">
                <a:solidFill>
                  <a:srgbClr val="222222"/>
                </a:solidFill>
                <a:effectLst/>
                <a:latin typeface="Arial" panose="020B0604020202020204" pitchFamily="34" charset="0"/>
              </a:rPr>
              <a:t>中，利用</a:t>
            </a:r>
            <a:r>
              <a:rPr lang="en-US" altLang="zh-CN" sz="1400" b="0" i="0" dirty="0">
                <a:solidFill>
                  <a:srgbClr val="222222"/>
                </a:solidFill>
                <a:effectLst/>
                <a:latin typeface="Arial" panose="020B0604020202020204" pitchFamily="34" charset="0"/>
              </a:rPr>
              <a:t>Transformer</a:t>
            </a:r>
            <a:r>
              <a:rPr lang="zh-CN" altLang="en-US" sz="1400" b="0" i="0" dirty="0">
                <a:solidFill>
                  <a:srgbClr val="222222"/>
                </a:solidFill>
                <a:effectLst/>
                <a:latin typeface="Arial" panose="020B0604020202020204" pitchFamily="34" charset="0"/>
              </a:rPr>
              <a:t>强大的注意力机制就可以模拟很多下游任务。</a:t>
            </a:r>
            <a:r>
              <a:rPr lang="en-US" altLang="zh-CN" sz="1400" b="0" i="0" dirty="0">
                <a:solidFill>
                  <a:srgbClr val="222222"/>
                </a:solidFill>
                <a:effectLst/>
                <a:latin typeface="Arial" panose="020B0604020202020204" pitchFamily="34" charset="0"/>
              </a:rPr>
              <a:t>(</a:t>
            </a:r>
            <a:r>
              <a:rPr lang="zh-CN" altLang="en-US" sz="1400" b="0" i="0" dirty="0">
                <a:solidFill>
                  <a:srgbClr val="222222"/>
                </a:solidFill>
                <a:effectLst/>
                <a:latin typeface="Arial" panose="020B0604020202020204" pitchFamily="34" charset="0"/>
              </a:rPr>
              <a:t>句子对关系判断，单文本主题分类，问答任务</a:t>
            </a:r>
            <a:r>
              <a:rPr lang="en-US" altLang="zh-CN" sz="1400" b="0" i="0" dirty="0">
                <a:solidFill>
                  <a:srgbClr val="222222"/>
                </a:solidFill>
                <a:effectLst/>
                <a:latin typeface="Arial" panose="020B0604020202020204" pitchFamily="34" charset="0"/>
              </a:rPr>
              <a:t>(QA)</a:t>
            </a:r>
            <a:r>
              <a:rPr lang="zh-CN" altLang="en-US" sz="1400" b="0" i="0" dirty="0">
                <a:solidFill>
                  <a:srgbClr val="222222"/>
                </a:solidFill>
                <a:effectLst/>
                <a:latin typeface="Arial" panose="020B0604020202020204" pitchFamily="34" charset="0"/>
              </a:rPr>
              <a:t>，单句贴标签</a:t>
            </a:r>
            <a:r>
              <a:rPr lang="en-US" altLang="zh-CN" sz="1400" b="0" i="0" dirty="0">
                <a:solidFill>
                  <a:srgbClr val="222222"/>
                </a:solidFill>
                <a:effectLst/>
                <a:latin typeface="Arial" panose="020B0604020202020204" pitchFamily="34" charset="0"/>
              </a:rPr>
              <a:t>(</a:t>
            </a:r>
            <a:r>
              <a:rPr lang="zh-CN" altLang="en-US" sz="1400" b="0" i="0" dirty="0">
                <a:solidFill>
                  <a:srgbClr val="222222"/>
                </a:solidFill>
                <a:effectLst/>
                <a:latin typeface="Arial" panose="020B0604020202020204" pitchFamily="34" charset="0"/>
              </a:rPr>
              <a:t>命名实体识别</a:t>
            </a:r>
            <a:r>
              <a:rPr lang="en-US" altLang="zh-CN" sz="1400" b="0" i="0" dirty="0">
                <a:solidFill>
                  <a:srgbClr val="222222"/>
                </a:solidFill>
                <a:effectLst/>
                <a:latin typeface="Arial" panose="020B0604020202020204" pitchFamily="34" charset="0"/>
              </a:rPr>
              <a:t>))</a:t>
            </a:r>
            <a:endParaRPr lang="en-US" altLang="zh-CN" sz="1400" b="0" i="0" dirty="0">
              <a:solidFill>
                <a:srgbClr val="222222"/>
              </a:solidFill>
              <a:effectLst/>
              <a:latin typeface="Arial" panose="020B0604020202020204" pitchFamily="34" charset="0"/>
            </a:endParaRPr>
          </a:p>
          <a:p>
            <a:pPr algn="l"/>
            <a:r>
              <a:rPr lang="zh-CN" altLang="en-US" sz="1400" b="0" i="0" dirty="0">
                <a:solidFill>
                  <a:srgbClr val="222222"/>
                </a:solidFill>
                <a:effectLst/>
                <a:latin typeface="Arial" panose="020B0604020202020204" pitchFamily="34" charset="0"/>
              </a:rPr>
              <a:t>微调的若干经验</a:t>
            </a:r>
            <a:r>
              <a:rPr lang="en-US" altLang="zh-CN" sz="1400" b="0" i="0" dirty="0">
                <a:solidFill>
                  <a:srgbClr val="222222"/>
                </a:solidFill>
                <a:effectLst/>
                <a:latin typeface="Arial" panose="020B0604020202020204" pitchFamily="34" charset="0"/>
              </a:rPr>
              <a:t>:</a:t>
            </a:r>
            <a:endParaRPr lang="en-US" altLang="zh-CN" sz="1400" b="0" i="0" dirty="0">
              <a:solidFill>
                <a:srgbClr val="222222"/>
              </a:solidFill>
              <a:effectLst/>
              <a:latin typeface="Arial" panose="020B0604020202020204" pitchFamily="34" charset="0"/>
            </a:endParaRPr>
          </a:p>
          <a:p>
            <a:pPr algn="l"/>
            <a:r>
              <a:rPr lang="en-US" altLang="zh-CN" sz="1400" b="0" i="0" dirty="0">
                <a:solidFill>
                  <a:srgbClr val="222222"/>
                </a:solidFill>
                <a:effectLst/>
                <a:latin typeface="Arial" panose="020B0604020202020204" pitchFamily="34" charset="0"/>
              </a:rPr>
              <a:t>batch size:16,32</a:t>
            </a:r>
            <a:endParaRPr lang="en-US" altLang="zh-CN" sz="1400" b="0" i="0" dirty="0">
              <a:solidFill>
                <a:srgbClr val="222222"/>
              </a:solidFill>
              <a:effectLst/>
              <a:latin typeface="Arial" panose="020B0604020202020204" pitchFamily="34" charset="0"/>
            </a:endParaRPr>
          </a:p>
          <a:p>
            <a:pPr algn="l"/>
            <a:r>
              <a:rPr lang="en-US" altLang="zh-CN" sz="1400" b="0" i="0" dirty="0">
                <a:solidFill>
                  <a:srgbClr val="222222"/>
                </a:solidFill>
                <a:effectLst/>
                <a:latin typeface="Arial" panose="020B0604020202020204" pitchFamily="34" charset="0"/>
              </a:rPr>
              <a:t>epochs:3,4</a:t>
            </a:r>
            <a:endParaRPr lang="en-US" altLang="zh-CN" sz="1400" b="0" i="0" dirty="0">
              <a:solidFill>
                <a:srgbClr val="222222"/>
              </a:solidFill>
              <a:effectLst/>
              <a:latin typeface="Arial" panose="020B0604020202020204" pitchFamily="34" charset="0"/>
            </a:endParaRPr>
          </a:p>
          <a:p>
            <a:pPr algn="l"/>
            <a:r>
              <a:rPr lang="en-US" altLang="zh-CN" sz="1400" b="0" i="0" dirty="0">
                <a:solidFill>
                  <a:srgbClr val="222222"/>
                </a:solidFill>
                <a:effectLst/>
                <a:latin typeface="Arial" panose="020B0604020202020204" pitchFamily="34" charset="0"/>
              </a:rPr>
              <a:t>learning rate:2e-5,5e-5</a:t>
            </a:r>
            <a:endParaRPr lang="en-US" altLang="zh-CN" sz="1400" b="0" i="0" dirty="0">
              <a:solidFill>
                <a:srgbClr val="222222"/>
              </a:solidFill>
              <a:effectLst/>
              <a:latin typeface="Arial" panose="020B0604020202020204" pitchFamily="34" charset="0"/>
            </a:endParaRPr>
          </a:p>
          <a:p>
            <a:pPr algn="l"/>
            <a:r>
              <a:rPr lang="zh-CN" altLang="en-US" sz="1400" b="0" i="0" dirty="0">
                <a:solidFill>
                  <a:srgbClr val="222222"/>
                </a:solidFill>
                <a:effectLst/>
                <a:latin typeface="Arial" panose="020B0604020202020204" pitchFamily="34" charset="0"/>
              </a:rPr>
              <a:t>全连接层添加：</a:t>
            </a:r>
            <a:r>
              <a:rPr lang="en-US" altLang="zh-CN" sz="1400" b="0" i="0" dirty="0">
                <a:solidFill>
                  <a:srgbClr val="222222"/>
                </a:solidFill>
                <a:effectLst/>
                <a:latin typeface="Arial" panose="020B0604020202020204" pitchFamily="34" charset="0"/>
              </a:rPr>
              <a:t>layers:1-3,hidden_size:64,128</a:t>
            </a:r>
            <a:endParaRPr lang="en-US" altLang="zh-CN" sz="1400" b="0" i="0" dirty="0">
              <a:solidFill>
                <a:srgbClr val="222222"/>
              </a:solidFill>
              <a:effectLst/>
              <a:latin typeface="Arial" panose="020B0604020202020204" pitchFamily="34" charset="0"/>
            </a:endParaRPr>
          </a:p>
          <a:p>
            <a:pPr algn="l"/>
            <a:endParaRPr lang="zh-CN" altLang="en-US" sz="1400" b="0" i="0" dirty="0">
              <a:solidFill>
                <a:srgbClr val="222222"/>
              </a:solidFill>
              <a:effectLst/>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239689" y="1825287"/>
            <a:ext cx="5478940" cy="36828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代码</a:t>
            </a:r>
            <a:r>
              <a:rPr lang="zh-CN" altLang="en-US" dirty="0"/>
              <a:t>实现</a:t>
            </a:r>
            <a:endParaRPr lang="zh-CN" altLang="en-US" dirty="0"/>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a:ln>
                  <a:noFill/>
                </a:ln>
                <a:solidFill>
                  <a:srgbClr val="000000"/>
                </a:solidFill>
                <a:effectLst/>
                <a:uLnTx/>
                <a:uFillTx/>
                <a:latin typeface="微软雅黑" panose="020B0503020204020204" charset="-122"/>
                <a:ea typeface="微软雅黑" panose="020B0503020204020204" charset="-122"/>
                <a:cs typeface="+mn-cs"/>
              </a:rPr>
              <a:t>在此输入一段文字，阐述你的内容。例如建构主义是一种关于知识和学习的理论，强调学习者的主动性，认为学习是学习者基于原有的知识经验生成意义、建构理解的过程，而这一过程常常是在社会文化互动中完成的。建构主义的提出有着深刻的思想渊源，它具有迥异于传统的学习理论和教学思想，对教学设计具有重要指导价值。</a:t>
            </a: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pic>
        <p:nvPicPr>
          <p:cNvPr id="2" name="图片 1"/>
          <p:cNvPicPr>
            <a:picLocks noChangeAspect="1"/>
          </p:cNvPicPr>
          <p:nvPr>
            <p:custDataLst>
              <p:tags r:id="rId1"/>
            </p:custDataLst>
          </p:nvPr>
        </p:nvPicPr>
        <p:blipFill>
          <a:blip r:embed="rId2"/>
          <a:stretch>
            <a:fillRect/>
          </a:stretch>
        </p:blipFill>
        <p:spPr>
          <a:xfrm>
            <a:off x="929640" y="1032510"/>
            <a:ext cx="10189845" cy="4792980"/>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第二部分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zh-CN" altLang="en-US" dirty="0"/>
              <a:t>循环神经网络和</a:t>
            </a:r>
            <a:r>
              <a:rPr lang="en-US" altLang="zh-CN" dirty="0"/>
              <a:t>CRF</a:t>
            </a:r>
            <a:endParaRPr lang="en-US" altLang="zh-CN" dirty="0"/>
          </a:p>
        </p:txBody>
      </p:sp>
      <p:sp>
        <p:nvSpPr>
          <p:cNvPr id="25" name="文本占位符 24"/>
          <p:cNvSpPr>
            <a:spLocks noGrp="1"/>
          </p:cNvSpPr>
          <p:nvPr>
            <p:ph type="body" sz="quarter" idx="14"/>
          </p:nvPr>
        </p:nvSpPr>
        <p:spPr/>
        <p:txBody>
          <a:bodyPr/>
          <a:lstStyle/>
          <a:p>
            <a:r>
              <a:rPr lang="en-US" altLang="zh-CN" dirty="0"/>
              <a:t>RNN</a:t>
            </a:r>
            <a:endParaRPr lang="zh-CN" altLang="en-US" dirty="0"/>
          </a:p>
          <a:p>
            <a:r>
              <a:rPr lang="en-US" altLang="zh-CN" dirty="0"/>
              <a:t>LSTM</a:t>
            </a:r>
            <a:endParaRPr lang="zh-CN" altLang="en-US" dirty="0"/>
          </a:p>
          <a:p>
            <a:r>
              <a:rPr lang="en-US" altLang="zh-CN" dirty="0"/>
              <a:t>Transformer</a:t>
            </a:r>
            <a:endParaRPr lang="en-US" altLang="zh-CN" dirty="0"/>
          </a:p>
          <a:p>
            <a:r>
              <a:rPr lang="zh-CN" altLang="en-US" dirty="0"/>
              <a:t>三种结构的比较</a:t>
            </a:r>
            <a:endParaRPr lang="en-US" altLang="zh-CN" dirty="0"/>
          </a:p>
          <a:p>
            <a:pPr marL="0" indent="0">
              <a:buNone/>
            </a:pPr>
            <a:endParaRPr lang="zh-CN" altLang="en-US" dirty="0"/>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RNN</a:t>
            </a:r>
            <a:r>
              <a:rPr lang="zh-CN" altLang="en-US" dirty="0"/>
              <a:t>的工作原理</a:t>
            </a:r>
            <a:endParaRPr lang="zh-CN" altLang="en-US" dirty="0"/>
          </a:p>
        </p:txBody>
      </p:sp>
      <p:sp>
        <p:nvSpPr>
          <p:cNvPr id="30" name="文本框 2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grpSp>
        <p:nvGrpSpPr>
          <p:cNvPr id="26" name="组合 25"/>
          <p:cNvGrpSpPr/>
          <p:nvPr/>
        </p:nvGrpSpPr>
        <p:grpSpPr>
          <a:xfrm>
            <a:off x="678857" y="1518219"/>
            <a:ext cx="2160001" cy="4318673"/>
            <a:chOff x="678857" y="1565844"/>
            <a:chExt cx="2160001" cy="4318673"/>
          </a:xfrm>
        </p:grpSpPr>
        <p:sp>
          <p:nvSpPr>
            <p:cNvPr id="31" name="矩形 30"/>
            <p:cNvSpPr/>
            <p:nvPr/>
          </p:nvSpPr>
          <p:spPr>
            <a:xfrm>
              <a:off x="678857"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32" name="文本框 31"/>
            <p:cNvSpPr txBox="1"/>
            <p:nvPr/>
          </p:nvSpPr>
          <p:spPr>
            <a:xfrm>
              <a:off x="678857" y="1565844"/>
              <a:ext cx="1169551" cy="400110"/>
            </a:xfrm>
            <a:prstGeom prst="rect">
              <a:avLst/>
            </a:prstGeom>
            <a:noFill/>
          </p:spPr>
          <p:txBody>
            <a:bodyPr wrap="none" lIns="0" rtlCol="0">
              <a:spAutoFit/>
            </a:bodyPr>
            <a:lstStyle/>
            <a:p>
              <a:pPr eaLnBrk="1"/>
              <a:r>
                <a:rPr lang="zh-CN" altLang="en-US" sz="2000" b="1" spc="100" dirty="0">
                  <a:solidFill>
                    <a:schemeClr val="accent1"/>
                  </a:solidFill>
                </a:rPr>
                <a:t>输入处理</a:t>
              </a:r>
              <a:endParaRPr lang="zh-CN" altLang="en-US" sz="2000" b="1" spc="100" dirty="0">
                <a:solidFill>
                  <a:schemeClr val="accent1"/>
                </a:solidFill>
              </a:endParaRPr>
            </a:p>
          </p:txBody>
        </p:sp>
        <p:sp>
          <p:nvSpPr>
            <p:cNvPr id="33" name="文本框 32"/>
            <p:cNvSpPr txBox="1"/>
            <p:nvPr/>
          </p:nvSpPr>
          <p:spPr>
            <a:xfrm>
              <a:off x="678858" y="2500706"/>
              <a:ext cx="2160000" cy="3383811"/>
            </a:xfrm>
            <a:prstGeom prst="rect">
              <a:avLst/>
            </a:prstGeom>
            <a:noFill/>
          </p:spPr>
          <p:txBody>
            <a:bodyPr wrap="square" lIns="0" rtlCol="0">
              <a:normAutofit/>
            </a:bodyPr>
            <a:lstStyle/>
            <a:p>
              <a:pPr algn="just" eaLnBrk="1">
                <a:lnSpc>
                  <a:spcPct val="150000"/>
                </a:lnSpc>
              </a:pPr>
              <a:r>
                <a:rPr lang="zh-CN" altLang="en-US" sz="1600" spc="100" dirty="0">
                  <a:latin typeface="+mn-ea"/>
                </a:rPr>
                <a:t>在每个时间步，</a:t>
              </a:r>
              <a:r>
                <a:rPr lang="en-US" altLang="zh-CN" sz="1600" spc="100" dirty="0">
                  <a:latin typeface="+mn-ea"/>
                </a:rPr>
                <a:t>RNN</a:t>
              </a:r>
              <a:r>
                <a:rPr lang="zh-CN" altLang="en-US" sz="1600" spc="100" dirty="0">
                  <a:latin typeface="+mn-ea"/>
                </a:rPr>
                <a:t>接收一个输入向量（通常是序列中的一个元素）作为当前时间步输入。输入向量可以是任意维度的特征表示，例如单词的词向量或时间序列的观测值。</a:t>
              </a:r>
              <a:endParaRPr lang="zh-CN" altLang="en-US" sz="1600" spc="100" dirty="0">
                <a:latin typeface="+mn-ea"/>
              </a:endParaRPr>
            </a:p>
            <a:p>
              <a:pPr algn="l"/>
              <a:endParaRPr lang="zh-CN" altLang="en-US" sz="1600" b="0" i="0" dirty="0">
                <a:solidFill>
                  <a:srgbClr val="000000"/>
                </a:solidFill>
                <a:effectLst/>
                <a:latin typeface="-apple-system"/>
              </a:endParaRPr>
            </a:p>
          </p:txBody>
        </p:sp>
      </p:grpSp>
      <p:grpSp>
        <p:nvGrpSpPr>
          <p:cNvPr id="34" name="组合 33"/>
          <p:cNvGrpSpPr/>
          <p:nvPr/>
        </p:nvGrpSpPr>
        <p:grpSpPr>
          <a:xfrm>
            <a:off x="3570285" y="1518219"/>
            <a:ext cx="2160001" cy="4318673"/>
            <a:chOff x="3570285" y="1565844"/>
            <a:chExt cx="2160001" cy="4318673"/>
          </a:xfrm>
        </p:grpSpPr>
        <p:sp>
          <p:nvSpPr>
            <p:cNvPr id="35" name="矩形 34"/>
            <p:cNvSpPr/>
            <p:nvPr/>
          </p:nvSpPr>
          <p:spPr>
            <a:xfrm>
              <a:off x="3570285"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36" name="文本框 35"/>
            <p:cNvSpPr txBox="1"/>
            <p:nvPr/>
          </p:nvSpPr>
          <p:spPr>
            <a:xfrm>
              <a:off x="3570285" y="1565844"/>
              <a:ext cx="1708160" cy="400110"/>
            </a:xfrm>
            <a:prstGeom prst="rect">
              <a:avLst/>
            </a:prstGeom>
            <a:noFill/>
          </p:spPr>
          <p:txBody>
            <a:bodyPr wrap="none" lIns="0" rtlCol="0">
              <a:spAutoFit/>
            </a:bodyPr>
            <a:lstStyle/>
            <a:p>
              <a:pPr eaLnBrk="1"/>
              <a:r>
                <a:rPr lang="zh-CN" altLang="en-US" sz="2000" b="1" spc="100" dirty="0">
                  <a:solidFill>
                    <a:schemeClr val="accent1"/>
                  </a:solidFill>
                </a:rPr>
                <a:t>隐藏状态传递</a:t>
              </a:r>
              <a:endParaRPr lang="zh-CN" altLang="en-US" sz="2000" b="1" spc="100" dirty="0">
                <a:solidFill>
                  <a:schemeClr val="accent1"/>
                </a:solidFill>
              </a:endParaRPr>
            </a:p>
          </p:txBody>
        </p:sp>
        <p:sp>
          <p:nvSpPr>
            <p:cNvPr id="37" name="文本框 36"/>
            <p:cNvSpPr txBox="1"/>
            <p:nvPr/>
          </p:nvSpPr>
          <p:spPr>
            <a:xfrm>
              <a:off x="3570286" y="2500706"/>
              <a:ext cx="2160000" cy="3383811"/>
            </a:xfrm>
            <a:prstGeom prst="rect">
              <a:avLst/>
            </a:prstGeom>
            <a:noFill/>
          </p:spPr>
          <p:txBody>
            <a:bodyPr wrap="square" lIns="0" rtlCol="0">
              <a:normAutofit/>
            </a:bodyPr>
            <a:lstStyle/>
            <a:p>
              <a:pPr algn="just" eaLnBrk="1">
                <a:lnSpc>
                  <a:spcPct val="150000"/>
                </a:lnSpc>
              </a:pPr>
              <a:r>
                <a:rPr lang="en-US" altLang="zh-CN" sz="1600" spc="100" dirty="0">
                  <a:latin typeface="+mn-ea"/>
                </a:rPr>
                <a:t>RNN</a:t>
              </a:r>
              <a:r>
                <a:rPr lang="zh-CN" altLang="en-US" sz="1600" spc="100" dirty="0">
                  <a:latin typeface="+mn-ea"/>
                </a:rPr>
                <a:t>的隐藏层包含一个隐藏状态（</a:t>
              </a:r>
              <a:r>
                <a:rPr lang="en-US" altLang="zh-CN" sz="1600" spc="100" dirty="0">
                  <a:latin typeface="+mn-ea"/>
                </a:rPr>
                <a:t>hidden state</a:t>
              </a:r>
              <a:r>
                <a:rPr lang="zh-CN" altLang="en-US" sz="1600" spc="100" dirty="0">
                  <a:latin typeface="+mn-ea"/>
                </a:rPr>
                <a:t>），它在每个时间步都会被更新。隐藏状态可以看作是网络对过去观察的总结或记忆，它将过去的信息传递给当前时间步。</a:t>
              </a:r>
              <a:endParaRPr lang="zh-CN" altLang="en-US" sz="1600" spc="100" dirty="0">
                <a:latin typeface="+mn-ea"/>
              </a:endParaRPr>
            </a:p>
            <a:p>
              <a:pPr algn="just" eaLnBrk="1">
                <a:lnSpc>
                  <a:spcPct val="150000"/>
                </a:lnSpc>
              </a:pPr>
              <a:endParaRPr lang="zh-CN" altLang="en-US" sz="1600" spc="100" dirty="0">
                <a:latin typeface="+mn-ea"/>
              </a:endParaRPr>
            </a:p>
          </p:txBody>
        </p:sp>
      </p:grpSp>
      <p:grpSp>
        <p:nvGrpSpPr>
          <p:cNvPr id="38" name="组合 37"/>
          <p:cNvGrpSpPr/>
          <p:nvPr/>
        </p:nvGrpSpPr>
        <p:grpSpPr>
          <a:xfrm>
            <a:off x="6461713" y="1518219"/>
            <a:ext cx="2160001" cy="4318673"/>
            <a:chOff x="6461713" y="1565844"/>
            <a:chExt cx="2160001" cy="4318673"/>
          </a:xfrm>
        </p:grpSpPr>
        <p:sp>
          <p:nvSpPr>
            <p:cNvPr id="39" name="矩形 38"/>
            <p:cNvSpPr/>
            <p:nvPr/>
          </p:nvSpPr>
          <p:spPr>
            <a:xfrm>
              <a:off x="6461713"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40" name="文本框 39"/>
            <p:cNvSpPr txBox="1"/>
            <p:nvPr/>
          </p:nvSpPr>
          <p:spPr>
            <a:xfrm>
              <a:off x="6461713" y="1565844"/>
              <a:ext cx="1708160" cy="400110"/>
            </a:xfrm>
            <a:prstGeom prst="rect">
              <a:avLst/>
            </a:prstGeom>
            <a:noFill/>
          </p:spPr>
          <p:txBody>
            <a:bodyPr wrap="none" lIns="0" rtlCol="0">
              <a:spAutoFit/>
            </a:bodyPr>
            <a:lstStyle/>
            <a:p>
              <a:pPr eaLnBrk="1"/>
              <a:r>
                <a:rPr lang="zh-CN" altLang="en-US" sz="2000" b="1" spc="100" dirty="0">
                  <a:solidFill>
                    <a:schemeClr val="accent1"/>
                  </a:solidFill>
                </a:rPr>
                <a:t>隐藏状态更新</a:t>
              </a:r>
              <a:endParaRPr lang="zh-CN" altLang="en-US" sz="2000" b="1" spc="100" dirty="0">
                <a:solidFill>
                  <a:schemeClr val="accent1"/>
                </a:solidFill>
              </a:endParaRPr>
            </a:p>
          </p:txBody>
        </p:sp>
        <p:sp>
          <p:nvSpPr>
            <p:cNvPr id="41" name="文本框 40"/>
            <p:cNvSpPr txBox="1"/>
            <p:nvPr/>
          </p:nvSpPr>
          <p:spPr>
            <a:xfrm>
              <a:off x="6461714" y="2500706"/>
              <a:ext cx="2160000" cy="3383811"/>
            </a:xfrm>
            <a:prstGeom prst="rect">
              <a:avLst/>
            </a:prstGeom>
            <a:noFill/>
          </p:spPr>
          <p:txBody>
            <a:bodyPr wrap="square" lIns="0" rtlCol="0">
              <a:normAutofit/>
            </a:bodyPr>
            <a:lstStyle/>
            <a:p>
              <a:pPr algn="just" eaLnBrk="1">
                <a:lnSpc>
                  <a:spcPct val="150000"/>
                </a:lnSpc>
              </a:pPr>
              <a:r>
                <a:rPr lang="zh-CN" altLang="en-US" sz="1600" spc="100" dirty="0">
                  <a:latin typeface="+mn-ea"/>
                </a:rPr>
                <a:t>在每个时间步，</a:t>
              </a:r>
              <a:r>
                <a:rPr lang="en-US" altLang="zh-CN" sz="1600" spc="100" dirty="0">
                  <a:latin typeface="+mn-ea"/>
                </a:rPr>
                <a:t>RNN</a:t>
              </a:r>
              <a:r>
                <a:rPr lang="zh-CN" altLang="en-US" sz="1600" spc="100" dirty="0">
                  <a:latin typeface="+mn-ea"/>
                </a:rPr>
                <a:t>的隐藏状态通过将当前时间步的输入和前一时间步的隐藏状态进行组合和变换来更新。</a:t>
              </a:r>
              <a:endParaRPr lang="zh-CN" altLang="en-US" sz="1600" spc="100" dirty="0">
                <a:latin typeface="+mn-ea"/>
              </a:endParaRPr>
            </a:p>
          </p:txBody>
        </p:sp>
      </p:grpSp>
      <p:grpSp>
        <p:nvGrpSpPr>
          <p:cNvPr id="42" name="组合 41"/>
          <p:cNvGrpSpPr/>
          <p:nvPr/>
        </p:nvGrpSpPr>
        <p:grpSpPr>
          <a:xfrm>
            <a:off x="9353141" y="1518219"/>
            <a:ext cx="2160001" cy="4318673"/>
            <a:chOff x="9353141" y="1565844"/>
            <a:chExt cx="2160001" cy="4318673"/>
          </a:xfrm>
        </p:grpSpPr>
        <p:sp>
          <p:nvSpPr>
            <p:cNvPr id="43" name="矩形 42"/>
            <p:cNvSpPr/>
            <p:nvPr/>
          </p:nvSpPr>
          <p:spPr>
            <a:xfrm>
              <a:off x="9353141"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44" name="文本框 43"/>
            <p:cNvSpPr txBox="1"/>
            <p:nvPr/>
          </p:nvSpPr>
          <p:spPr>
            <a:xfrm>
              <a:off x="9353141" y="1565844"/>
              <a:ext cx="1169551" cy="400110"/>
            </a:xfrm>
            <a:prstGeom prst="rect">
              <a:avLst/>
            </a:prstGeom>
            <a:noFill/>
          </p:spPr>
          <p:txBody>
            <a:bodyPr wrap="none" lIns="0" rtlCol="0">
              <a:spAutoFit/>
            </a:bodyPr>
            <a:lstStyle/>
            <a:p>
              <a:pPr eaLnBrk="1"/>
              <a:r>
                <a:rPr lang="zh-CN" altLang="en-US" sz="2000" b="1" spc="100" dirty="0">
                  <a:solidFill>
                    <a:schemeClr val="accent1"/>
                  </a:solidFill>
                </a:rPr>
                <a:t>输出生成</a:t>
              </a:r>
              <a:endParaRPr lang="zh-CN" altLang="en-US" sz="2000" b="1" spc="100" dirty="0">
                <a:solidFill>
                  <a:schemeClr val="accent1"/>
                </a:solidFill>
              </a:endParaRPr>
            </a:p>
          </p:txBody>
        </p:sp>
        <p:sp>
          <p:nvSpPr>
            <p:cNvPr id="45" name="文本框 44"/>
            <p:cNvSpPr txBox="1"/>
            <p:nvPr/>
          </p:nvSpPr>
          <p:spPr>
            <a:xfrm>
              <a:off x="9353142" y="2500706"/>
              <a:ext cx="2160000" cy="3383811"/>
            </a:xfrm>
            <a:prstGeom prst="rect">
              <a:avLst/>
            </a:prstGeom>
            <a:noFill/>
          </p:spPr>
          <p:txBody>
            <a:bodyPr wrap="square" lIns="0" rtlCol="0">
              <a:normAutofit/>
            </a:bodyPr>
            <a:lstStyle/>
            <a:p>
              <a:pPr algn="just" eaLnBrk="1">
                <a:lnSpc>
                  <a:spcPct val="150000"/>
                </a:lnSpc>
              </a:pPr>
              <a:r>
                <a:rPr lang="zh-CN" altLang="en-US" sz="1600" spc="100" dirty="0">
                  <a:latin typeface="+mn-ea"/>
                </a:rPr>
                <a:t>在每个时间步，</a:t>
              </a:r>
              <a:r>
                <a:rPr lang="en-US" altLang="zh-CN" sz="1600" spc="100" dirty="0">
                  <a:latin typeface="+mn-ea"/>
                </a:rPr>
                <a:t>RNN</a:t>
              </a:r>
              <a:r>
                <a:rPr lang="zh-CN" altLang="en-US" sz="1600" spc="100" dirty="0">
                  <a:latin typeface="+mn-ea"/>
                </a:rPr>
                <a:t>根据当前时间步的隐藏状态生成相应的输出。输出可以是一个单独的预测值，也可以是一个向量序列。</a:t>
              </a:r>
              <a:endParaRPr lang="zh-CN" altLang="en-US" sz="1600" spc="100" dirty="0">
                <a:latin typeface="+mn-ea"/>
              </a:endParaRPr>
            </a:p>
          </p:txBody>
        </p:sp>
      </p:grpSp>
      <p:cxnSp>
        <p:nvCxnSpPr>
          <p:cNvPr id="46" name="直接连接符 45"/>
          <p:cNvCxnSpPr/>
          <p:nvPr/>
        </p:nvCxnSpPr>
        <p:spPr>
          <a:xfrm>
            <a:off x="3227985"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091989"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955992"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RNN</a:t>
            </a:r>
            <a:r>
              <a:rPr lang="zh-CN" altLang="en-US" dirty="0"/>
              <a:t>的优缺点</a:t>
            </a:r>
            <a:endParaRPr lang="zh-CN" altLang="en-US" dirty="0"/>
          </a:p>
        </p:txBody>
      </p:sp>
      <p:sp>
        <p:nvSpPr>
          <p:cNvPr id="8" name="平行四边形 7"/>
          <p:cNvSpPr/>
          <p:nvPr/>
        </p:nvSpPr>
        <p:spPr>
          <a:xfrm>
            <a:off x="674412" y="1626014"/>
            <a:ext cx="5724000" cy="3207658"/>
          </a:xfrm>
          <a:prstGeom prst="parallelogram">
            <a:avLst/>
          </a:prstGeom>
          <a:noFill/>
          <a:ln w="38100">
            <a:gradFill>
              <a:gsLst>
                <a:gs pos="20000">
                  <a:srgbClr val="003378">
                    <a:alpha val="0"/>
                  </a:srgbClr>
                </a:gs>
                <a:gs pos="0">
                  <a:schemeClr val="accent1">
                    <a:alpha val="0"/>
                  </a:schemeClr>
                </a:gs>
                <a:gs pos="100000">
                  <a:schemeClr val="accent1"/>
                </a:gs>
              </a:gsLst>
              <a:lin ang="1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822046" y="2366244"/>
            <a:ext cx="5724000" cy="3207658"/>
          </a:xfrm>
          <a:prstGeom prst="parallelogram">
            <a:avLst/>
          </a:prstGeom>
          <a:noFill/>
          <a:ln w="38100">
            <a:gradFill>
              <a:gsLst>
                <a:gs pos="20000">
                  <a:srgbClr val="003378">
                    <a:alpha val="0"/>
                  </a:srgbClr>
                </a:gs>
                <a:gs pos="0">
                  <a:schemeClr val="accent1">
                    <a:alpha val="0"/>
                  </a:schemeClr>
                </a:gs>
                <a:gs pos="100000">
                  <a:schemeClr val="accent4"/>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4978400" y="2558913"/>
            <a:ext cx="2235200" cy="1653914"/>
          </a:xfrm>
          <a:prstGeom prst="rect">
            <a:avLst/>
          </a:prstGeom>
          <a:noFill/>
        </p:spPr>
        <p:txBody>
          <a:bodyPr wrap="square" lIns="0" tIns="0" rIns="0" bIns="0" rtlCol="0">
            <a:spAutoFit/>
          </a:bodyPr>
          <a:lstStyle/>
          <a:p>
            <a:pPr algn="ctr">
              <a:lnSpc>
                <a:spcPct val="120000"/>
              </a:lnSpc>
            </a:pPr>
            <a:r>
              <a:rPr lang="en-US" altLang="zh-CN" sz="9600" i="1" spc="300" dirty="0">
                <a:solidFill>
                  <a:schemeClr val="accent1">
                    <a:alpha val="11000"/>
                  </a:schemeClr>
                </a:solidFill>
                <a:latin typeface="+mj-lt"/>
              </a:rPr>
              <a:t>VS</a:t>
            </a:r>
            <a:endParaRPr lang="zh-CN" altLang="en-US" sz="9600" i="1" spc="300" dirty="0">
              <a:solidFill>
                <a:schemeClr val="accent1">
                  <a:alpha val="11000"/>
                </a:schemeClr>
              </a:solidFill>
              <a:latin typeface="+mj-lt"/>
            </a:endParaRPr>
          </a:p>
        </p:txBody>
      </p:sp>
      <p:sp>
        <p:nvSpPr>
          <p:cNvPr id="17" name="文本框 16"/>
          <p:cNvSpPr txBox="1"/>
          <p:nvPr/>
        </p:nvSpPr>
        <p:spPr>
          <a:xfrm>
            <a:off x="6723709" y="3007739"/>
            <a:ext cx="3904343" cy="2484911"/>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l"/>
            <a:r>
              <a:rPr lang="en-US" altLang="zh-CN" sz="1800" dirty="0"/>
              <a:t>1. </a:t>
            </a:r>
            <a:r>
              <a:rPr lang="zh-CN" altLang="en-US" sz="1800" dirty="0"/>
              <a:t>难以捕捉到长期依赖性。</a:t>
            </a:r>
            <a:endParaRPr lang="zh-CN" altLang="en-US" sz="1800" dirty="0"/>
          </a:p>
          <a:p>
            <a:pPr algn="l"/>
            <a:r>
              <a:rPr lang="en-US" altLang="zh-CN" sz="1800" dirty="0"/>
              <a:t>2. </a:t>
            </a:r>
            <a:r>
              <a:rPr lang="zh-CN" altLang="en-US" sz="1800" dirty="0"/>
              <a:t>每个时间步的隐藏状态只能依赖于前一时间步的隐藏状态，学习能力受到限制。</a:t>
            </a:r>
            <a:endParaRPr lang="zh-CN" altLang="en-US" sz="1800" dirty="0"/>
          </a:p>
          <a:p>
            <a:pPr algn="l"/>
            <a:r>
              <a:rPr lang="en-US" altLang="zh-CN" sz="1800" dirty="0"/>
              <a:t>3. </a:t>
            </a:r>
            <a:r>
              <a:rPr lang="zh-CN" altLang="en-US" sz="1800" dirty="0"/>
              <a:t>难以进行有效的并行计算。</a:t>
            </a:r>
            <a:endParaRPr lang="zh-CN" altLang="en-US" sz="1800" dirty="0"/>
          </a:p>
          <a:p>
            <a:pPr algn="l"/>
            <a:r>
              <a:rPr lang="en-US" altLang="zh-CN" sz="1800" dirty="0"/>
              <a:t>4. </a:t>
            </a:r>
            <a:r>
              <a:rPr lang="zh-CN" altLang="en-US" sz="1800" dirty="0"/>
              <a:t>隐藏状态只能部分地保留过去的信息，导致遗忘。</a:t>
            </a:r>
            <a:endParaRPr lang="zh-CN" altLang="en-US" sz="1800" dirty="0"/>
          </a:p>
        </p:txBody>
      </p:sp>
      <p:sp>
        <p:nvSpPr>
          <p:cNvPr id="18" name="文本框 17"/>
          <p:cNvSpPr txBox="1"/>
          <p:nvPr/>
        </p:nvSpPr>
        <p:spPr>
          <a:xfrm>
            <a:off x="6723709" y="2510948"/>
            <a:ext cx="2656114" cy="505588"/>
          </a:xfrm>
          <a:prstGeom prst="rect">
            <a:avLst/>
          </a:prstGeom>
          <a:noFill/>
        </p:spPr>
        <p:txBody>
          <a:bodyPr wrap="square" lIns="0" tIns="0" rIns="0" bIns="0" rtlCol="0">
            <a:spAutoFit/>
          </a:bodyPr>
          <a:lstStyle/>
          <a:p>
            <a:pPr>
              <a:lnSpc>
                <a:spcPct val="130000"/>
              </a:lnSpc>
            </a:pPr>
            <a:r>
              <a:rPr lang="zh-CN" altLang="en-US" sz="2800" b="1" spc="300" dirty="0">
                <a:solidFill>
                  <a:schemeClr val="accent4"/>
                </a:solidFill>
                <a:latin typeface="+mj-ea"/>
                <a:ea typeface="+mj-ea"/>
              </a:rPr>
              <a:t>缺点</a:t>
            </a:r>
            <a:endParaRPr lang="zh-CN" altLang="en-US" sz="2800" b="1" spc="300" dirty="0">
              <a:solidFill>
                <a:schemeClr val="accent4"/>
              </a:solidFill>
              <a:latin typeface="+mj-ea"/>
              <a:ea typeface="+mj-ea"/>
            </a:endParaRPr>
          </a:p>
        </p:txBody>
      </p:sp>
      <p:sp>
        <p:nvSpPr>
          <p:cNvPr id="19" name="文本框 18"/>
          <p:cNvSpPr txBox="1"/>
          <p:nvPr/>
        </p:nvSpPr>
        <p:spPr>
          <a:xfrm>
            <a:off x="1488961" y="2142104"/>
            <a:ext cx="3904343" cy="2484911"/>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l"/>
            <a:r>
              <a:rPr lang="en-US" altLang="zh-CN" sz="1800" dirty="0"/>
              <a:t>1. </a:t>
            </a:r>
            <a:r>
              <a:rPr lang="zh-CN" altLang="en-US" sz="1800" dirty="0"/>
              <a:t>适用于序列数据。</a:t>
            </a:r>
            <a:endParaRPr lang="zh-CN" altLang="en-US" sz="1800" dirty="0"/>
          </a:p>
          <a:p>
            <a:pPr algn="l"/>
            <a:r>
              <a:rPr lang="en-US" altLang="zh-CN" sz="1800" dirty="0"/>
              <a:t>2.</a:t>
            </a:r>
            <a:r>
              <a:rPr lang="zh-CN" altLang="en-US" sz="1800" dirty="0"/>
              <a:t> 每个时间步共享权重参数，使得模型的参数量较少。</a:t>
            </a:r>
            <a:endParaRPr lang="zh-CN" altLang="en-US" sz="1800" dirty="0"/>
          </a:p>
          <a:p>
            <a:pPr algn="l"/>
            <a:r>
              <a:rPr lang="en-US" altLang="zh-CN" sz="1800" dirty="0"/>
              <a:t>3. </a:t>
            </a:r>
            <a:r>
              <a:rPr lang="zh-CN" altLang="en-US" sz="1800" dirty="0"/>
              <a:t>通过隐藏状态的传递捕捉序列中的上下文信息。</a:t>
            </a:r>
            <a:endParaRPr lang="zh-CN" altLang="en-US" sz="1800" dirty="0"/>
          </a:p>
          <a:p>
            <a:pPr algn="l"/>
            <a:r>
              <a:rPr lang="en-US" altLang="zh-CN" sz="1800" dirty="0"/>
              <a:t>4. </a:t>
            </a:r>
            <a:r>
              <a:rPr lang="zh-CN" altLang="en-US" sz="1800" dirty="0"/>
              <a:t>可以处理可变长度的输入和输出序列。</a:t>
            </a:r>
            <a:endParaRPr lang="zh-CN" altLang="en-US" sz="1800" dirty="0"/>
          </a:p>
        </p:txBody>
      </p:sp>
      <p:sp>
        <p:nvSpPr>
          <p:cNvPr id="20" name="文本框 19"/>
          <p:cNvSpPr txBox="1"/>
          <p:nvPr/>
        </p:nvSpPr>
        <p:spPr>
          <a:xfrm>
            <a:off x="1488960" y="1778479"/>
            <a:ext cx="3904343" cy="505588"/>
          </a:xfrm>
          <a:prstGeom prst="rect">
            <a:avLst/>
          </a:prstGeom>
          <a:noFill/>
        </p:spPr>
        <p:txBody>
          <a:bodyPr wrap="square" lIns="0" tIns="0" rIns="0" bIns="0" rtlCol="0">
            <a:spAutoFit/>
          </a:bodyPr>
          <a:lstStyle/>
          <a:p>
            <a:pPr algn="r">
              <a:lnSpc>
                <a:spcPct val="130000"/>
              </a:lnSpc>
            </a:pPr>
            <a:r>
              <a:rPr lang="zh-CN" altLang="en-US" sz="2800" b="1" spc="300" dirty="0">
                <a:solidFill>
                  <a:schemeClr val="accent1"/>
                </a:solidFill>
                <a:latin typeface="+mj-ea"/>
                <a:ea typeface="+mj-ea"/>
              </a:rPr>
              <a:t>优点</a:t>
            </a:r>
            <a:endParaRPr lang="zh-CN" altLang="en-US" sz="2800" b="1" spc="300" dirty="0">
              <a:solidFill>
                <a:schemeClr val="accent1"/>
              </a:solidFill>
              <a:latin typeface="+mj-ea"/>
              <a:ea typeface="+mj-ea"/>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LSTM</a:t>
            </a:r>
            <a:r>
              <a:rPr lang="zh-CN" altLang="en-US" dirty="0"/>
              <a:t>的优缺点</a:t>
            </a:r>
            <a:endParaRPr lang="zh-CN" altLang="en-US" dirty="0"/>
          </a:p>
        </p:txBody>
      </p:sp>
      <p:sp>
        <p:nvSpPr>
          <p:cNvPr id="8" name="平行四边形 7"/>
          <p:cNvSpPr/>
          <p:nvPr/>
        </p:nvSpPr>
        <p:spPr>
          <a:xfrm>
            <a:off x="674412" y="1626014"/>
            <a:ext cx="5724000" cy="3207658"/>
          </a:xfrm>
          <a:prstGeom prst="parallelogram">
            <a:avLst/>
          </a:prstGeom>
          <a:noFill/>
          <a:ln w="38100">
            <a:gradFill>
              <a:gsLst>
                <a:gs pos="20000">
                  <a:srgbClr val="003378">
                    <a:alpha val="0"/>
                  </a:srgbClr>
                </a:gs>
                <a:gs pos="0">
                  <a:schemeClr val="accent1">
                    <a:alpha val="0"/>
                  </a:schemeClr>
                </a:gs>
                <a:gs pos="100000">
                  <a:schemeClr val="accent1"/>
                </a:gs>
              </a:gsLst>
              <a:lin ang="1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5822046" y="2366244"/>
            <a:ext cx="5724000" cy="3207658"/>
          </a:xfrm>
          <a:prstGeom prst="parallelogram">
            <a:avLst/>
          </a:prstGeom>
          <a:noFill/>
          <a:ln w="38100">
            <a:gradFill>
              <a:gsLst>
                <a:gs pos="20000">
                  <a:srgbClr val="003378">
                    <a:alpha val="0"/>
                  </a:srgbClr>
                </a:gs>
                <a:gs pos="0">
                  <a:schemeClr val="accent1">
                    <a:alpha val="0"/>
                  </a:schemeClr>
                </a:gs>
                <a:gs pos="100000">
                  <a:schemeClr val="accent4"/>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4978400" y="2558913"/>
            <a:ext cx="2235200" cy="1653914"/>
          </a:xfrm>
          <a:prstGeom prst="rect">
            <a:avLst/>
          </a:prstGeom>
          <a:noFill/>
        </p:spPr>
        <p:txBody>
          <a:bodyPr wrap="square" lIns="0" tIns="0" rIns="0" bIns="0" rtlCol="0">
            <a:spAutoFit/>
          </a:bodyPr>
          <a:lstStyle/>
          <a:p>
            <a:pPr algn="ctr">
              <a:lnSpc>
                <a:spcPct val="120000"/>
              </a:lnSpc>
            </a:pPr>
            <a:r>
              <a:rPr lang="en-US" altLang="zh-CN" sz="9600" i="1" spc="300" dirty="0">
                <a:solidFill>
                  <a:schemeClr val="accent1">
                    <a:alpha val="11000"/>
                  </a:schemeClr>
                </a:solidFill>
                <a:latin typeface="+mj-lt"/>
              </a:rPr>
              <a:t>VS</a:t>
            </a:r>
            <a:endParaRPr lang="zh-CN" altLang="en-US" sz="9600" i="1" spc="300" dirty="0">
              <a:solidFill>
                <a:schemeClr val="accent1">
                  <a:alpha val="11000"/>
                </a:schemeClr>
              </a:solidFill>
              <a:latin typeface="+mj-lt"/>
            </a:endParaRPr>
          </a:p>
        </p:txBody>
      </p:sp>
      <p:sp>
        <p:nvSpPr>
          <p:cNvPr id="17" name="文本框 16"/>
          <p:cNvSpPr txBox="1"/>
          <p:nvPr/>
        </p:nvSpPr>
        <p:spPr>
          <a:xfrm>
            <a:off x="6723709" y="3007739"/>
            <a:ext cx="3904343" cy="2484911"/>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r>
              <a:rPr lang="en-US" altLang="zh-CN" sz="1800" dirty="0"/>
              <a:t>1.</a:t>
            </a:r>
            <a:r>
              <a:rPr lang="zh-CN" altLang="en-US" sz="1800" dirty="0"/>
              <a:t> 引入了更多的参数，增加了存储和计算的复杂性。</a:t>
            </a:r>
            <a:endParaRPr lang="zh-CN" altLang="en-US" sz="1800" dirty="0"/>
          </a:p>
          <a:p>
            <a:r>
              <a:rPr lang="en-US" altLang="zh-CN" sz="1800" dirty="0"/>
              <a:t>2. </a:t>
            </a:r>
            <a:r>
              <a:rPr lang="zh-CN" altLang="en-US" sz="1800" dirty="0"/>
              <a:t>训练时间较长，尤其是在处理大规模数据集时。</a:t>
            </a:r>
            <a:endParaRPr lang="zh-CN" altLang="en-US" sz="1800" dirty="0"/>
          </a:p>
          <a:p>
            <a:r>
              <a:rPr lang="en-US" altLang="zh-CN" sz="1800" dirty="0"/>
              <a:t>3. </a:t>
            </a:r>
            <a:r>
              <a:rPr lang="zh-CN" altLang="en-US" sz="1800" dirty="0"/>
              <a:t>内部的运算和决策过程较难解释和理解，缺乏可解释性。</a:t>
            </a:r>
            <a:endParaRPr lang="zh-CN" altLang="en-US" sz="1800" dirty="0"/>
          </a:p>
          <a:p>
            <a:r>
              <a:rPr lang="en-US" altLang="zh-CN" sz="1800" dirty="0"/>
              <a:t>4. </a:t>
            </a:r>
            <a:r>
              <a:rPr lang="zh-CN" altLang="en-US" sz="1800" dirty="0"/>
              <a:t>对数据质量较为敏感。</a:t>
            </a:r>
            <a:endParaRPr lang="zh-CN" altLang="en-US" sz="1800" dirty="0"/>
          </a:p>
        </p:txBody>
      </p:sp>
      <p:sp>
        <p:nvSpPr>
          <p:cNvPr id="18" name="文本框 17"/>
          <p:cNvSpPr txBox="1"/>
          <p:nvPr/>
        </p:nvSpPr>
        <p:spPr>
          <a:xfrm>
            <a:off x="6723709" y="2510948"/>
            <a:ext cx="2656114" cy="505588"/>
          </a:xfrm>
          <a:prstGeom prst="rect">
            <a:avLst/>
          </a:prstGeom>
          <a:noFill/>
        </p:spPr>
        <p:txBody>
          <a:bodyPr wrap="square" lIns="0" tIns="0" rIns="0" bIns="0" rtlCol="0">
            <a:spAutoFit/>
          </a:bodyPr>
          <a:lstStyle/>
          <a:p>
            <a:pPr>
              <a:lnSpc>
                <a:spcPct val="130000"/>
              </a:lnSpc>
            </a:pPr>
            <a:r>
              <a:rPr lang="zh-CN" altLang="en-US" sz="2800" b="1" spc="300" dirty="0">
                <a:solidFill>
                  <a:schemeClr val="accent4"/>
                </a:solidFill>
                <a:latin typeface="+mj-ea"/>
                <a:ea typeface="+mj-ea"/>
              </a:rPr>
              <a:t>缺点</a:t>
            </a:r>
            <a:endParaRPr lang="zh-CN" altLang="en-US" sz="2800" b="1" spc="300" dirty="0">
              <a:solidFill>
                <a:schemeClr val="accent4"/>
              </a:solidFill>
              <a:latin typeface="+mj-ea"/>
              <a:ea typeface="+mj-ea"/>
            </a:endParaRPr>
          </a:p>
        </p:txBody>
      </p:sp>
      <p:sp>
        <p:nvSpPr>
          <p:cNvPr id="19" name="文本框 18"/>
          <p:cNvSpPr txBox="1"/>
          <p:nvPr/>
        </p:nvSpPr>
        <p:spPr>
          <a:xfrm>
            <a:off x="1488959" y="2366594"/>
            <a:ext cx="3904343" cy="2124812"/>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r>
              <a:rPr lang="en-US" altLang="zh-CN" sz="1800" dirty="0"/>
              <a:t>1. </a:t>
            </a:r>
            <a:r>
              <a:rPr lang="zh-CN" altLang="en-US" sz="1800" dirty="0"/>
              <a:t>更好地捕捉长期依赖关系。</a:t>
            </a:r>
            <a:endParaRPr lang="zh-CN" altLang="en-US" sz="1800" dirty="0"/>
          </a:p>
          <a:p>
            <a:r>
              <a:rPr lang="en-US" altLang="zh-CN" sz="1800" dirty="0"/>
              <a:t>2. </a:t>
            </a:r>
            <a:r>
              <a:rPr lang="zh-CN" altLang="en-US" sz="1800" dirty="0"/>
              <a:t>缓解梯度消失和爆炸问题。</a:t>
            </a:r>
            <a:endParaRPr lang="zh-CN" altLang="en-US" sz="1800" dirty="0"/>
          </a:p>
          <a:p>
            <a:r>
              <a:rPr lang="en-US" altLang="zh-CN" sz="1800" dirty="0"/>
              <a:t>3. </a:t>
            </a:r>
            <a:r>
              <a:rPr lang="zh-CN" altLang="en-US" sz="1800" dirty="0"/>
              <a:t>保持和传递序列中的上下文信息。</a:t>
            </a:r>
            <a:endParaRPr lang="zh-CN" altLang="en-US" sz="1800" dirty="0"/>
          </a:p>
          <a:p>
            <a:r>
              <a:rPr lang="en-US" altLang="zh-CN" sz="1800" dirty="0"/>
              <a:t>4. </a:t>
            </a:r>
            <a:r>
              <a:rPr lang="zh-CN" altLang="en-US" sz="1800" dirty="0"/>
              <a:t>控制信息流动，选择性地忘记或存储信息。</a:t>
            </a:r>
            <a:endParaRPr lang="zh-CN" altLang="en-US" sz="1800" dirty="0"/>
          </a:p>
        </p:txBody>
      </p:sp>
      <p:sp>
        <p:nvSpPr>
          <p:cNvPr id="20" name="文本框 19"/>
          <p:cNvSpPr txBox="1"/>
          <p:nvPr/>
        </p:nvSpPr>
        <p:spPr>
          <a:xfrm>
            <a:off x="1488960" y="1778479"/>
            <a:ext cx="3904343" cy="505588"/>
          </a:xfrm>
          <a:prstGeom prst="rect">
            <a:avLst/>
          </a:prstGeom>
          <a:noFill/>
        </p:spPr>
        <p:txBody>
          <a:bodyPr wrap="square" lIns="0" tIns="0" rIns="0" bIns="0" rtlCol="0">
            <a:spAutoFit/>
          </a:bodyPr>
          <a:lstStyle/>
          <a:p>
            <a:pPr algn="r">
              <a:lnSpc>
                <a:spcPct val="130000"/>
              </a:lnSpc>
            </a:pPr>
            <a:r>
              <a:rPr lang="zh-CN" altLang="en-US" sz="2800" b="1" spc="300" dirty="0">
                <a:solidFill>
                  <a:schemeClr val="accent1"/>
                </a:solidFill>
                <a:latin typeface="+mj-ea"/>
                <a:ea typeface="+mj-ea"/>
              </a:rPr>
              <a:t>优点</a:t>
            </a:r>
            <a:endParaRPr lang="zh-CN" altLang="en-US" sz="2800" b="1" spc="300" dirty="0">
              <a:solidFill>
                <a:schemeClr val="accent1"/>
              </a:solidFill>
              <a:latin typeface="+mj-ea"/>
              <a:ea typeface="+mj-ea"/>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三种结构与长期依赖性</a:t>
            </a:r>
            <a:endParaRPr lang="zh-CN" altLang="en-US" dirty="0"/>
          </a:p>
        </p:txBody>
      </p:sp>
      <p:sp>
        <p:nvSpPr>
          <p:cNvPr id="30" name="文本框 2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grpSp>
        <p:nvGrpSpPr>
          <p:cNvPr id="26" name="组合 25"/>
          <p:cNvGrpSpPr/>
          <p:nvPr/>
        </p:nvGrpSpPr>
        <p:grpSpPr>
          <a:xfrm>
            <a:off x="1208662" y="1518219"/>
            <a:ext cx="2160001" cy="4318673"/>
            <a:chOff x="678857" y="1565844"/>
            <a:chExt cx="2160001" cy="4318673"/>
          </a:xfrm>
        </p:grpSpPr>
        <p:sp>
          <p:nvSpPr>
            <p:cNvPr id="31" name="矩形 30"/>
            <p:cNvSpPr/>
            <p:nvPr/>
          </p:nvSpPr>
          <p:spPr>
            <a:xfrm>
              <a:off x="678857"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32" name="文本框 31"/>
            <p:cNvSpPr txBox="1"/>
            <p:nvPr/>
          </p:nvSpPr>
          <p:spPr>
            <a:xfrm>
              <a:off x="678857" y="1565844"/>
              <a:ext cx="658194" cy="400110"/>
            </a:xfrm>
            <a:prstGeom prst="rect">
              <a:avLst/>
            </a:prstGeom>
            <a:noFill/>
          </p:spPr>
          <p:txBody>
            <a:bodyPr wrap="none" lIns="0" rtlCol="0">
              <a:spAutoFit/>
            </a:bodyPr>
            <a:lstStyle/>
            <a:p>
              <a:pPr eaLnBrk="1"/>
              <a:r>
                <a:rPr lang="en-US" altLang="zh-CN" sz="2000" b="1" spc="100" dirty="0">
                  <a:solidFill>
                    <a:schemeClr val="accent1"/>
                  </a:solidFill>
                </a:rPr>
                <a:t>RNN</a:t>
              </a:r>
              <a:endParaRPr lang="zh-CN" altLang="en-US" sz="2000" b="1" spc="100" dirty="0">
                <a:solidFill>
                  <a:schemeClr val="accent1"/>
                </a:solidFill>
              </a:endParaRPr>
            </a:p>
          </p:txBody>
        </p:sp>
        <p:sp>
          <p:nvSpPr>
            <p:cNvPr id="33" name="文本框 32"/>
            <p:cNvSpPr txBox="1"/>
            <p:nvPr/>
          </p:nvSpPr>
          <p:spPr>
            <a:xfrm>
              <a:off x="678858" y="2500706"/>
              <a:ext cx="2160000" cy="3383811"/>
            </a:xfrm>
            <a:prstGeom prst="rect">
              <a:avLst/>
            </a:prstGeom>
            <a:noFill/>
          </p:spPr>
          <p:txBody>
            <a:bodyPr wrap="square" lIns="0" rtlCol="0">
              <a:normAutofit/>
            </a:bodyPr>
            <a:lstStyle/>
            <a:p>
              <a:pPr algn="just" eaLnBrk="1">
                <a:lnSpc>
                  <a:spcPct val="150000"/>
                </a:lnSpc>
              </a:pPr>
              <a:r>
                <a:rPr lang="zh-CN" altLang="en-US" sz="1600" spc="100" dirty="0">
                  <a:latin typeface="+mn-ea"/>
                </a:rPr>
                <a:t>由于循环结构，</a:t>
              </a:r>
              <a:r>
                <a:rPr lang="en-US" altLang="zh-CN" sz="1600" spc="100" dirty="0">
                  <a:latin typeface="+mn-ea"/>
                </a:rPr>
                <a:t>RNN</a:t>
              </a:r>
              <a:r>
                <a:rPr lang="zh-CN" altLang="en-US" sz="1600" spc="100" dirty="0">
                  <a:latin typeface="+mn-ea"/>
                </a:rPr>
                <a:t>可以处理较短的序列依赖关系，但在处理长期依赖性时容易出现梯度消失或梯度爆炸问题。</a:t>
              </a:r>
              <a:endParaRPr lang="zh-CN" altLang="en-US" sz="1600" spc="100" dirty="0">
                <a:latin typeface="+mn-ea"/>
              </a:endParaRPr>
            </a:p>
          </p:txBody>
        </p:sp>
      </p:grpSp>
      <p:grpSp>
        <p:nvGrpSpPr>
          <p:cNvPr id="34" name="组合 33"/>
          <p:cNvGrpSpPr/>
          <p:nvPr/>
        </p:nvGrpSpPr>
        <p:grpSpPr>
          <a:xfrm>
            <a:off x="5029096" y="1518219"/>
            <a:ext cx="2160001" cy="4318673"/>
            <a:chOff x="3570285" y="1565844"/>
            <a:chExt cx="2160001" cy="4318673"/>
          </a:xfrm>
        </p:grpSpPr>
        <p:sp>
          <p:nvSpPr>
            <p:cNvPr id="35" name="矩形 34"/>
            <p:cNvSpPr/>
            <p:nvPr/>
          </p:nvSpPr>
          <p:spPr>
            <a:xfrm>
              <a:off x="3570285"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36" name="文本框 35"/>
            <p:cNvSpPr txBox="1"/>
            <p:nvPr/>
          </p:nvSpPr>
          <p:spPr>
            <a:xfrm>
              <a:off x="3570285" y="1565844"/>
              <a:ext cx="727122" cy="400110"/>
            </a:xfrm>
            <a:prstGeom prst="rect">
              <a:avLst/>
            </a:prstGeom>
            <a:noFill/>
          </p:spPr>
          <p:txBody>
            <a:bodyPr wrap="none" lIns="0" rtlCol="0">
              <a:spAutoFit/>
            </a:bodyPr>
            <a:lstStyle/>
            <a:p>
              <a:pPr eaLnBrk="1"/>
              <a:r>
                <a:rPr lang="en-US" altLang="zh-CN" sz="2000" b="1" spc="100" dirty="0">
                  <a:solidFill>
                    <a:schemeClr val="accent1"/>
                  </a:solidFill>
                </a:rPr>
                <a:t>LSTM</a:t>
              </a:r>
              <a:endParaRPr lang="zh-CN" altLang="en-US" sz="2000" b="1" spc="100" dirty="0">
                <a:solidFill>
                  <a:schemeClr val="accent1"/>
                </a:solidFill>
              </a:endParaRPr>
            </a:p>
          </p:txBody>
        </p:sp>
        <p:sp>
          <p:nvSpPr>
            <p:cNvPr id="37" name="文本框 36"/>
            <p:cNvSpPr txBox="1"/>
            <p:nvPr/>
          </p:nvSpPr>
          <p:spPr>
            <a:xfrm>
              <a:off x="3570286" y="2500706"/>
              <a:ext cx="2160000" cy="3383811"/>
            </a:xfrm>
            <a:prstGeom prst="rect">
              <a:avLst/>
            </a:prstGeom>
            <a:noFill/>
          </p:spPr>
          <p:txBody>
            <a:bodyPr wrap="square" lIns="0" rtlCol="0">
              <a:normAutofit/>
            </a:bodyPr>
            <a:lstStyle/>
            <a:p>
              <a:pPr algn="just" eaLnBrk="1">
                <a:lnSpc>
                  <a:spcPct val="150000"/>
                </a:lnSpc>
              </a:pPr>
              <a:r>
                <a:rPr lang="en-US" altLang="zh-CN" sz="1600" spc="100" dirty="0">
                  <a:latin typeface="+mn-ea"/>
                </a:rPr>
                <a:t>LSTM</a:t>
              </a:r>
              <a:r>
                <a:rPr lang="zh-CN" altLang="en-US" sz="1600" spc="100" dirty="0">
                  <a:latin typeface="+mn-ea"/>
                </a:rPr>
                <a:t>通过门控机制可以更好地捕捉和保持长期依赖性，从而在处理长序列时表现更好。</a:t>
              </a:r>
              <a:endParaRPr lang="zh-CN" altLang="en-US" sz="1600" spc="100" dirty="0">
                <a:latin typeface="+mn-ea"/>
              </a:endParaRPr>
            </a:p>
          </p:txBody>
        </p:sp>
      </p:grpSp>
      <p:grpSp>
        <p:nvGrpSpPr>
          <p:cNvPr id="38" name="组合 37"/>
          <p:cNvGrpSpPr/>
          <p:nvPr/>
        </p:nvGrpSpPr>
        <p:grpSpPr>
          <a:xfrm>
            <a:off x="8849529" y="1518219"/>
            <a:ext cx="2160001" cy="4318673"/>
            <a:chOff x="6461713" y="1565844"/>
            <a:chExt cx="2160001" cy="4318673"/>
          </a:xfrm>
        </p:grpSpPr>
        <p:sp>
          <p:nvSpPr>
            <p:cNvPr id="39" name="矩形 38"/>
            <p:cNvSpPr/>
            <p:nvPr/>
          </p:nvSpPr>
          <p:spPr>
            <a:xfrm>
              <a:off x="6461713"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40" name="文本框 39"/>
            <p:cNvSpPr txBox="1"/>
            <p:nvPr/>
          </p:nvSpPr>
          <p:spPr>
            <a:xfrm>
              <a:off x="6461713" y="1565844"/>
              <a:ext cx="1661673" cy="400110"/>
            </a:xfrm>
            <a:prstGeom prst="rect">
              <a:avLst/>
            </a:prstGeom>
            <a:noFill/>
          </p:spPr>
          <p:txBody>
            <a:bodyPr wrap="none" lIns="0" rtlCol="0">
              <a:spAutoFit/>
            </a:bodyPr>
            <a:lstStyle/>
            <a:p>
              <a:pPr eaLnBrk="1"/>
              <a:r>
                <a:rPr lang="en-US" altLang="zh-CN" sz="2000" b="1" spc="100" dirty="0">
                  <a:solidFill>
                    <a:schemeClr val="accent1"/>
                  </a:solidFill>
                </a:rPr>
                <a:t>Transformer</a:t>
              </a:r>
              <a:endParaRPr lang="zh-CN" altLang="en-US" sz="2000" b="1" spc="100" dirty="0">
                <a:solidFill>
                  <a:schemeClr val="accent1"/>
                </a:solidFill>
              </a:endParaRPr>
            </a:p>
          </p:txBody>
        </p:sp>
        <p:sp>
          <p:nvSpPr>
            <p:cNvPr id="41" name="文本框 40"/>
            <p:cNvSpPr txBox="1"/>
            <p:nvPr/>
          </p:nvSpPr>
          <p:spPr>
            <a:xfrm>
              <a:off x="6461714" y="2500706"/>
              <a:ext cx="2160000" cy="3383811"/>
            </a:xfrm>
            <a:prstGeom prst="rect">
              <a:avLst/>
            </a:prstGeom>
            <a:noFill/>
          </p:spPr>
          <p:txBody>
            <a:bodyPr wrap="square" lIns="0" rtlCol="0">
              <a:normAutofit/>
            </a:bodyPr>
            <a:lstStyle/>
            <a:p>
              <a:pPr algn="just" eaLnBrk="1">
                <a:lnSpc>
                  <a:spcPct val="150000"/>
                </a:lnSpc>
              </a:pPr>
              <a:r>
                <a:rPr lang="en-US" altLang="zh-CN" sz="1600" spc="100" dirty="0">
                  <a:latin typeface="+mn-ea"/>
                </a:rPr>
                <a:t>Transformer</a:t>
              </a:r>
              <a:r>
                <a:rPr lang="zh-CN" altLang="en-US" sz="1600" spc="100" dirty="0">
                  <a:latin typeface="+mn-ea"/>
                </a:rPr>
                <a:t>利用自注意力机制可以在不同位置之间捕捉长距离的依赖关系，能够更好地处理长期依赖性。</a:t>
              </a:r>
              <a:endParaRPr lang="zh-CN" altLang="en-US" sz="1600" spc="100" dirty="0">
                <a:latin typeface="+mn-ea"/>
              </a:endParaRPr>
            </a:p>
          </p:txBody>
        </p:sp>
      </p:grpSp>
      <p:cxnSp>
        <p:nvCxnSpPr>
          <p:cNvPr id="46" name="直接连接符 45"/>
          <p:cNvCxnSpPr/>
          <p:nvPr/>
        </p:nvCxnSpPr>
        <p:spPr>
          <a:xfrm>
            <a:off x="4138258" y="1346507"/>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958692" y="1346507"/>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lang="zh-CN" altLang="en-US" dirty="0"/>
              <a:t>预测序列</a:t>
            </a:r>
            <a:r>
              <a:rPr lang="zh-CN" altLang="en-US" dirty="0"/>
              <a:t>工具</a:t>
            </a:r>
            <a:endParaRPr lang="zh-CN" altLang="en-US" dirty="0"/>
          </a:p>
        </p:txBody>
      </p:sp>
      <p:sp>
        <p:nvSpPr>
          <p:cNvPr id="15" name="文本框 14"/>
          <p:cNvSpPr txBox="1"/>
          <p:nvPr/>
        </p:nvSpPr>
        <p:spPr>
          <a:xfrm>
            <a:off x="1949938" y="2549148"/>
            <a:ext cx="3559908" cy="3200400"/>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sz="2000" spc="300" dirty="0">
                <a:solidFill>
                  <a:srgbClr val="000000">
                    <a:lumMod val="85000"/>
                    <a:lumOff val="15000"/>
                  </a:srgbClr>
                </a:solidFill>
                <a:latin typeface="微软雅黑" panose="020B0503020204020204" charset="-122"/>
                <a:ea typeface="微软雅黑" panose="020B0503020204020204" charset="-122"/>
              </a:rPr>
              <a:t>HMM（Hidden Markov Model）简介： HMM是一种概率模型，广泛用于序列建模，如语音识别和自然语言处理。它基于状态转移和观测概率，但对长距离依赖性的捕捉较弱，因此在复杂序列任务上表现有限。</a:t>
            </a:r>
            <a:endParaRPr sz="2000" spc="300" dirty="0">
              <a:solidFill>
                <a:srgbClr val="000000">
                  <a:lumMod val="85000"/>
                  <a:lumOff val="15000"/>
                </a:srgbClr>
              </a:solidFill>
              <a:latin typeface="微软雅黑" panose="020B0503020204020204" charset="-122"/>
              <a:ea typeface="微软雅黑" panose="020B0503020204020204" charset="-122"/>
            </a:endParaRPr>
          </a:p>
        </p:txBody>
      </p:sp>
      <p:sp>
        <p:nvSpPr>
          <p:cNvPr id="16" name="文本框 15"/>
          <p:cNvSpPr txBox="1"/>
          <p:nvPr/>
        </p:nvSpPr>
        <p:spPr>
          <a:xfrm>
            <a:off x="6682156" y="2549148"/>
            <a:ext cx="3559909" cy="3200400"/>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sz="2000" spc="300" dirty="0">
                <a:solidFill>
                  <a:srgbClr val="000000">
                    <a:lumMod val="85000"/>
                    <a:lumOff val="15000"/>
                  </a:srgbClr>
                </a:solidFill>
                <a:latin typeface="微软雅黑" panose="020B0503020204020204" charset="-122"/>
                <a:ea typeface="微软雅黑" panose="020B0503020204020204" charset="-122"/>
              </a:rPr>
              <a:t>CRF（Conditional Random Field）简介： CRF也是一种概率图模型，用于序列标注和结构化预测任务。它能够建模更复杂的特征依赖关系，通常在NLP中表现较好，如命名实体识别和语义分割。</a:t>
            </a:r>
            <a:endParaRPr sz="2000" spc="300" dirty="0">
              <a:solidFill>
                <a:srgbClr val="000000">
                  <a:lumMod val="85000"/>
                  <a:lumOff val="15000"/>
                </a:srgbClr>
              </a:solidFill>
              <a:latin typeface="微软雅黑" panose="020B0503020204020204" charset="-122"/>
              <a:ea typeface="微软雅黑" panose="020B0503020204020204" charset="-122"/>
            </a:endParaRPr>
          </a:p>
        </p:txBody>
      </p:sp>
      <p:sp>
        <p:nvSpPr>
          <p:cNvPr id="17" name="文本框 16"/>
          <p:cNvSpPr txBox="1"/>
          <p:nvPr/>
        </p:nvSpPr>
        <p:spPr>
          <a:xfrm>
            <a:off x="2303138" y="1615888"/>
            <a:ext cx="2853509" cy="619744"/>
          </a:xfrm>
          <a:prstGeom prst="roundRect">
            <a:avLst/>
          </a:prstGeom>
          <a:solidFill>
            <a:schemeClr val="accent1"/>
          </a:solidFill>
        </p:spPr>
        <p:txBody>
          <a:bodyPr wrap="square" lIns="0" tIns="0" rIns="0" bIns="0" rtlCol="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zh-CN" sz="2800" b="1" i="0" u="none" strike="noStrike" kern="0" cap="none" spc="300" normalizeH="0" baseline="0" noProof="0" dirty="0">
                <a:ln>
                  <a:noFill/>
                </a:ln>
                <a:solidFill>
                  <a:srgbClr val="FFFFFF"/>
                </a:solidFill>
                <a:effectLst/>
                <a:uLnTx/>
                <a:uFillTx/>
                <a:latin typeface="微软雅黑" panose="020B0503020204020204" charset="-122"/>
                <a:ea typeface="微软雅黑" panose="020B0503020204020204" charset="-122"/>
              </a:rPr>
              <a:t>HMM</a:t>
            </a:r>
            <a:endParaRPr kumimoji="0" lang="en-US" altLang="zh-CN" sz="2800" b="1" i="0" u="none" strike="noStrike" kern="0" cap="none" spc="30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18" name="文本框 17"/>
          <p:cNvSpPr txBox="1"/>
          <p:nvPr/>
        </p:nvSpPr>
        <p:spPr>
          <a:xfrm>
            <a:off x="7035356" y="1615888"/>
            <a:ext cx="2853509" cy="619744"/>
          </a:xfrm>
          <a:prstGeom prst="roundRect">
            <a:avLst/>
          </a:prstGeom>
          <a:solidFill>
            <a:schemeClr val="accent4"/>
          </a:solidFill>
        </p:spPr>
        <p:txBody>
          <a:bodyPr wrap="square" lIns="0" tIns="0" rIns="0" bIns="0" rtlCol="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zh-CN" sz="2800" b="1" i="0" u="none" strike="noStrike" kern="0" cap="none" spc="300" normalizeH="0" baseline="0" noProof="0" dirty="0">
                <a:ln>
                  <a:noFill/>
                </a:ln>
                <a:solidFill>
                  <a:srgbClr val="FFFFFF"/>
                </a:solidFill>
                <a:effectLst/>
                <a:uLnTx/>
                <a:uFillTx/>
                <a:latin typeface="微软雅黑" panose="020B0503020204020204" charset="-122"/>
                <a:ea typeface="微软雅黑" panose="020B0503020204020204" charset="-122"/>
              </a:rPr>
              <a:t>CRF</a:t>
            </a:r>
            <a:endParaRPr kumimoji="0" lang="en-US" altLang="zh-CN" sz="2800" b="1" i="0" u="none" strike="noStrike" kern="0" cap="none" spc="30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19" name="文本框 18"/>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673522"/>
            <a:ext cx="10498347" cy="156464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rPr>
              <a:t>torch</a:t>
            </a:r>
            <a:r>
              <a:rPr lang="zh-CN" altLang="en-US" sz="2200" dirty="0">
                <a:latin typeface="+mn-ea"/>
                <a:ea typeface="+mn-ea"/>
              </a:rPr>
              <a:t>里面有对</a:t>
            </a:r>
            <a:r>
              <a:rPr lang="en-US" altLang="zh-CN" sz="2200" dirty="0">
                <a:latin typeface="+mn-ea"/>
                <a:ea typeface="+mn-ea"/>
              </a:rPr>
              <a:t>LSTM</a:t>
            </a:r>
            <a:r>
              <a:rPr lang="zh-CN" altLang="en-US" sz="2200" dirty="0">
                <a:latin typeface="+mn-ea"/>
                <a:ea typeface="+mn-ea"/>
              </a:rPr>
              <a:t>，</a:t>
            </a:r>
            <a:r>
              <a:rPr lang="en-US" altLang="zh-CN" sz="2200" dirty="0">
                <a:latin typeface="+mn-ea"/>
                <a:ea typeface="+mn-ea"/>
              </a:rPr>
              <a:t>BiLSTM</a:t>
            </a:r>
            <a:r>
              <a:rPr lang="zh-CN" altLang="en-US" sz="2200" dirty="0">
                <a:latin typeface="+mn-ea"/>
                <a:ea typeface="+mn-ea"/>
              </a:rPr>
              <a:t>和</a:t>
            </a:r>
            <a:r>
              <a:rPr lang="en-US" altLang="zh-CN" sz="2200" dirty="0">
                <a:latin typeface="+mn-ea"/>
                <a:ea typeface="+mn-ea"/>
              </a:rPr>
              <a:t>CRF</a:t>
            </a:r>
            <a:r>
              <a:rPr lang="zh-CN" altLang="en-US" sz="2200" dirty="0">
                <a:latin typeface="+mn-ea"/>
                <a:ea typeface="+mn-ea"/>
              </a:rPr>
              <a:t>场的实现，所以我们再</a:t>
            </a:r>
            <a:r>
              <a:rPr lang="en-US" altLang="zh-CN" sz="2200" dirty="0">
                <a:latin typeface="+mn-ea"/>
                <a:ea typeface="+mn-ea"/>
              </a:rPr>
              <a:t>model</a:t>
            </a:r>
            <a:r>
              <a:rPr lang="zh-CN" altLang="en-US" sz="2200" dirty="0">
                <a:latin typeface="+mn-ea"/>
                <a:ea typeface="+mn-ea"/>
              </a:rPr>
              <a:t>里面会将其放在一起</a:t>
            </a:r>
            <a:endParaRPr lang="en-US" altLang="zh-CN"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en-US" altLang="zh-CN" sz="2200" dirty="0">
              <a:latin typeface="+mn-ea"/>
            </a:endParaRPr>
          </a:p>
        </p:txBody>
      </p:sp>
      <p:sp>
        <p:nvSpPr>
          <p:cNvPr id="9" name="标题 8"/>
          <p:cNvSpPr>
            <a:spLocks noGrp="1"/>
          </p:cNvSpPr>
          <p:nvPr>
            <p:ph type="title"/>
          </p:nvPr>
        </p:nvSpPr>
        <p:spPr>
          <a:xfrm>
            <a:off x="1606550" y="345305"/>
            <a:ext cx="8643848" cy="478155"/>
          </a:xfrm>
        </p:spPr>
        <p:txBody>
          <a:bodyPr/>
          <a:lstStyle/>
          <a:p>
            <a:r>
              <a:rPr lang="zh-CN" altLang="en-US" dirty="0"/>
              <a:t>代码</a:t>
            </a:r>
            <a:r>
              <a:rPr lang="zh-CN" altLang="en-US" dirty="0"/>
              <a:t>实现</a:t>
            </a:r>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1006475" y="2586990"/>
            <a:ext cx="9843770" cy="3482340"/>
          </a:xfrm>
          <a:prstGeom prst="rect">
            <a:avLst/>
          </a:prstGeom>
        </p:spPr>
      </p:pic>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endParaRPr lang="en-US" altLang="zh-CN" sz="4400" b="1" spc="200" dirty="0">
              <a:latin typeface="+mn-lt"/>
              <a:ea typeface="+mn-ea"/>
              <a:cs typeface="+mn-ea"/>
              <a:sym typeface="+mn-lt"/>
            </a:endParaRPr>
          </a:p>
        </p:txBody>
      </p:sp>
      <p:grpSp>
        <p:nvGrpSpPr>
          <p:cNvPr id="2" name="组合 1"/>
          <p:cNvGrpSpPr/>
          <p:nvPr/>
        </p:nvGrpSpPr>
        <p:grpSpPr>
          <a:xfrm>
            <a:off x="7192665" y="1070567"/>
            <a:ext cx="3392601" cy="4766065"/>
            <a:chOff x="6597449" y="1148208"/>
            <a:chExt cx="3392601" cy="4766065"/>
          </a:xfrm>
        </p:grpSpPr>
        <p:grpSp>
          <p:nvGrpSpPr>
            <p:cNvPr id="3" name="组合 2"/>
            <p:cNvGrpSpPr/>
            <p:nvPr/>
          </p:nvGrpSpPr>
          <p:grpSpPr>
            <a:xfrm>
              <a:off x="6597449" y="1148208"/>
              <a:ext cx="3392601" cy="620713"/>
              <a:chOff x="5855427" y="1647453"/>
              <a:chExt cx="3392601" cy="620713"/>
            </a:xfrm>
          </p:grpSpPr>
          <p:sp>
            <p:nvSpPr>
              <p:cNvPr id="5" name="文本框 4"/>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研究背景与目的</a:t>
                </a:r>
                <a:endParaRPr lang="zh-CN" altLang="en-US" sz="2800" b="1" dirty="0">
                  <a:sym typeface="+mn-lt"/>
                </a:endParaRPr>
              </a:p>
            </p:txBody>
          </p:sp>
          <p:sp>
            <p:nvSpPr>
              <p:cNvPr id="33" name="椭圆 3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charset="-122"/>
                  </a:rPr>
                  <a:t>1</a:t>
                </a:r>
                <a:endParaRPr lang="zh-CN" altLang="en-US" sz="3200" b="1" dirty="0">
                  <a:latin typeface="Century Gothic" panose="020B0502020202020204" pitchFamily="34" charset="0"/>
                  <a:ea typeface="微软雅黑" panose="020B0503020204020204" charset="-122"/>
                </a:endParaRPr>
              </a:p>
            </p:txBody>
          </p:sp>
        </p:grpSp>
        <p:grpSp>
          <p:nvGrpSpPr>
            <p:cNvPr id="71" name="组合 70"/>
            <p:cNvGrpSpPr/>
            <p:nvPr/>
          </p:nvGrpSpPr>
          <p:grpSpPr>
            <a:xfrm>
              <a:off x="6597449" y="2185044"/>
              <a:ext cx="3366506" cy="620713"/>
              <a:chOff x="5855427" y="1647453"/>
              <a:chExt cx="3366506" cy="620713"/>
            </a:xfrm>
          </p:grpSpPr>
          <p:sp>
            <p:nvSpPr>
              <p:cNvPr id="72" name="文本框 71"/>
              <p:cNvSpPr txBox="1"/>
              <p:nvPr/>
            </p:nvSpPr>
            <p:spPr>
              <a:xfrm>
                <a:off x="6549853" y="1696200"/>
                <a:ext cx="2672080" cy="52197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代码实现和</a:t>
                </a:r>
                <a:r>
                  <a:rPr lang="zh-CN" altLang="en-US" sz="2800" b="1" dirty="0">
                    <a:sym typeface="+mn-lt"/>
                  </a:rPr>
                  <a:t>原理</a:t>
                </a:r>
                <a:endParaRPr lang="zh-CN" altLang="en-US" sz="2800" b="1" dirty="0">
                  <a:sym typeface="+mn-lt"/>
                </a:endParaRPr>
              </a:p>
            </p:txBody>
          </p:sp>
          <p:sp>
            <p:nvSpPr>
              <p:cNvPr id="73" name="椭圆 7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charset="-122"/>
                  </a:rPr>
                  <a:t>2</a:t>
                </a:r>
                <a:endParaRPr lang="zh-CN" altLang="en-US" sz="3200" b="1" dirty="0">
                  <a:latin typeface="Century Gothic" panose="020B0502020202020204" pitchFamily="34" charset="0"/>
                  <a:ea typeface="微软雅黑" panose="020B0503020204020204" charset="-122"/>
                </a:endParaRPr>
              </a:p>
            </p:txBody>
          </p:sp>
        </p:grpSp>
        <p:grpSp>
          <p:nvGrpSpPr>
            <p:cNvPr id="75" name="组合 74"/>
            <p:cNvGrpSpPr/>
            <p:nvPr/>
          </p:nvGrpSpPr>
          <p:grpSpPr>
            <a:xfrm>
              <a:off x="6597449" y="3221216"/>
              <a:ext cx="3392601" cy="620713"/>
              <a:chOff x="5855427" y="1647453"/>
              <a:chExt cx="3392601" cy="620713"/>
            </a:xfrm>
          </p:grpSpPr>
          <p:sp>
            <p:nvSpPr>
              <p:cNvPr id="76" name="文本框 75"/>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实验结果与分析</a:t>
                </a:r>
                <a:endParaRPr lang="zh-CN" altLang="en-US" sz="2800" b="1" dirty="0">
                  <a:sym typeface="+mn-lt"/>
                </a:endParaRPr>
              </a:p>
            </p:txBody>
          </p:sp>
          <p:sp>
            <p:nvSpPr>
              <p:cNvPr id="77" name="椭圆 76"/>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charset="-122"/>
                  </a:rPr>
                  <a:t>3</a:t>
                </a:r>
                <a:endParaRPr lang="zh-CN" altLang="en-US" sz="3200" b="1" dirty="0">
                  <a:latin typeface="Century Gothic" panose="020B0502020202020204" pitchFamily="34" charset="0"/>
                  <a:ea typeface="微软雅黑" panose="020B0503020204020204" charset="-122"/>
                </a:endParaRPr>
              </a:p>
            </p:txBody>
          </p:sp>
        </p:grpSp>
        <p:grpSp>
          <p:nvGrpSpPr>
            <p:cNvPr id="79" name="组合 78"/>
            <p:cNvGrpSpPr/>
            <p:nvPr/>
          </p:nvGrpSpPr>
          <p:grpSpPr>
            <a:xfrm>
              <a:off x="6597449" y="4257388"/>
              <a:ext cx="2674455" cy="620713"/>
              <a:chOff x="5855427" y="1647453"/>
              <a:chExt cx="2674455" cy="620713"/>
            </a:xfrm>
          </p:grpSpPr>
          <p:sp>
            <p:nvSpPr>
              <p:cNvPr id="80" name="文本框 79"/>
              <p:cNvSpPr txBox="1"/>
              <p:nvPr/>
            </p:nvSpPr>
            <p:spPr>
              <a:xfrm>
                <a:off x="6549853" y="1696200"/>
                <a:ext cx="1980029"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问题与讨论</a:t>
                </a:r>
                <a:endParaRPr lang="zh-CN" altLang="en-US" sz="2800" b="1" dirty="0">
                  <a:sym typeface="+mn-lt"/>
                </a:endParaRPr>
              </a:p>
            </p:txBody>
          </p:sp>
          <p:sp>
            <p:nvSpPr>
              <p:cNvPr id="81" name="椭圆 80"/>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charset="-122"/>
                  </a:rPr>
                  <a:t>4</a:t>
                </a:r>
                <a:endParaRPr lang="zh-CN" altLang="en-US" sz="3200" b="1" dirty="0">
                  <a:latin typeface="Century Gothic" panose="020B0502020202020204" pitchFamily="34" charset="0"/>
                  <a:ea typeface="微软雅黑" panose="020B0503020204020204" charset="-122"/>
                </a:endParaRPr>
              </a:p>
            </p:txBody>
          </p:sp>
        </p:grpSp>
        <p:grpSp>
          <p:nvGrpSpPr>
            <p:cNvPr id="17" name="组合 16"/>
            <p:cNvGrpSpPr/>
            <p:nvPr/>
          </p:nvGrpSpPr>
          <p:grpSpPr>
            <a:xfrm>
              <a:off x="6597449" y="5293560"/>
              <a:ext cx="2674455" cy="620713"/>
              <a:chOff x="5855427" y="1647453"/>
              <a:chExt cx="2674455" cy="620713"/>
            </a:xfrm>
          </p:grpSpPr>
          <p:sp>
            <p:nvSpPr>
              <p:cNvPr id="18" name="文本框 17"/>
              <p:cNvSpPr txBox="1"/>
              <p:nvPr/>
            </p:nvSpPr>
            <p:spPr>
              <a:xfrm>
                <a:off x="6549853" y="1696200"/>
                <a:ext cx="1980029"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总结与展望</a:t>
                </a:r>
                <a:endParaRPr lang="zh-CN" altLang="en-US" sz="2800" b="1" dirty="0">
                  <a:sym typeface="+mn-lt"/>
                </a:endParaRPr>
              </a:p>
            </p:txBody>
          </p:sp>
          <p:sp>
            <p:nvSpPr>
              <p:cNvPr id="19" name="椭圆 18"/>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charset="-122"/>
                  </a:rPr>
                  <a:t>5</a:t>
                </a:r>
                <a:endParaRPr lang="zh-CN" altLang="en-US" sz="3200" b="1" dirty="0">
                  <a:latin typeface="Century Gothic" panose="020B0502020202020204" pitchFamily="34" charset="0"/>
                  <a:ea typeface="微软雅黑" panose="020B0503020204020204" charset="-122"/>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8588" y="1092497"/>
            <a:ext cx="10498347" cy="112458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这个是</a:t>
            </a:r>
            <a:r>
              <a:rPr lang="zh-CN" altLang="en-US" sz="2200" dirty="0">
                <a:latin typeface="+mn-ea"/>
                <a:ea typeface="+mn-ea"/>
              </a:rPr>
              <a:t>其结构图</a:t>
            </a:r>
            <a:endParaRPr lang="en-US" altLang="zh-CN"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en-US" altLang="zh-CN" sz="2200" dirty="0">
              <a:latin typeface="+mn-ea"/>
            </a:endParaRPr>
          </a:p>
        </p:txBody>
      </p:sp>
      <p:sp>
        <p:nvSpPr>
          <p:cNvPr id="9" name="标题 8"/>
          <p:cNvSpPr>
            <a:spLocks noGrp="1"/>
          </p:cNvSpPr>
          <p:nvPr>
            <p:ph type="title"/>
          </p:nvPr>
        </p:nvSpPr>
        <p:spPr>
          <a:xfrm>
            <a:off x="1606550" y="345305"/>
            <a:ext cx="8643848" cy="478155"/>
          </a:xfrm>
        </p:spPr>
        <p:txBody>
          <a:bodyPr/>
          <a:lstStyle/>
          <a:p>
            <a:r>
              <a:rPr lang="zh-CN" altLang="en-US" dirty="0"/>
              <a:t>代码</a:t>
            </a:r>
            <a:r>
              <a:rPr lang="zh-CN" altLang="en-US" dirty="0"/>
              <a:t>实现</a:t>
            </a:r>
            <a:endParaRPr lang="zh-CN" altLang="en-US" dirty="0"/>
          </a:p>
        </p:txBody>
      </p:sp>
      <p:pic>
        <p:nvPicPr>
          <p:cNvPr id="3" name="图片 2"/>
          <p:cNvPicPr>
            <a:picLocks noChangeAspect="1"/>
          </p:cNvPicPr>
          <p:nvPr>
            <p:custDataLst>
              <p:tags r:id="rId1"/>
            </p:custDataLst>
          </p:nvPr>
        </p:nvPicPr>
        <p:blipFill>
          <a:blip r:embed="rId2"/>
          <a:stretch>
            <a:fillRect/>
          </a:stretch>
        </p:blipFill>
        <p:spPr>
          <a:xfrm>
            <a:off x="271145" y="2227580"/>
            <a:ext cx="11649075" cy="4091940"/>
          </a:xfrm>
          <a:prstGeom prst="rect">
            <a:avLst/>
          </a:prstGeom>
        </p:spPr>
      </p:pic>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8588" y="1092497"/>
            <a:ext cx="10498347" cy="112458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这个是</a:t>
            </a:r>
            <a:r>
              <a:rPr lang="zh-CN" altLang="en-US" sz="2200" dirty="0">
                <a:latin typeface="+mn-ea"/>
                <a:ea typeface="+mn-ea"/>
              </a:rPr>
              <a:t>其结构图</a:t>
            </a:r>
            <a:endParaRPr lang="en-US" altLang="zh-CN"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en-US" altLang="zh-CN" sz="2200" dirty="0">
              <a:latin typeface="+mn-ea"/>
            </a:endParaRPr>
          </a:p>
        </p:txBody>
      </p:sp>
      <p:sp>
        <p:nvSpPr>
          <p:cNvPr id="9" name="标题 8"/>
          <p:cNvSpPr>
            <a:spLocks noGrp="1"/>
          </p:cNvSpPr>
          <p:nvPr>
            <p:ph type="title"/>
          </p:nvPr>
        </p:nvSpPr>
        <p:spPr>
          <a:xfrm>
            <a:off x="1606550" y="345305"/>
            <a:ext cx="8643848" cy="478155"/>
          </a:xfrm>
        </p:spPr>
        <p:txBody>
          <a:bodyPr/>
          <a:lstStyle/>
          <a:p>
            <a:r>
              <a:rPr lang="zh-CN" altLang="en-US" dirty="0"/>
              <a:t>代码</a:t>
            </a:r>
            <a:r>
              <a:rPr lang="zh-CN" altLang="en-US" dirty="0"/>
              <a:t>实现</a:t>
            </a:r>
            <a:endParaRPr lang="zh-CN" altLang="en-US" dirty="0"/>
          </a:p>
        </p:txBody>
      </p:sp>
      <p:pic>
        <p:nvPicPr>
          <p:cNvPr id="6" name="图片 5"/>
          <p:cNvPicPr>
            <a:picLocks noChangeAspect="1"/>
          </p:cNvPicPr>
          <p:nvPr>
            <p:custDataLst>
              <p:tags r:id="rId1"/>
            </p:custDataLst>
          </p:nvPr>
        </p:nvPicPr>
        <p:blipFill>
          <a:blip r:embed="rId2"/>
          <a:stretch>
            <a:fillRect/>
          </a:stretch>
        </p:blipFill>
        <p:spPr>
          <a:xfrm>
            <a:off x="271145" y="1823720"/>
            <a:ext cx="11649075" cy="3654425"/>
          </a:xfrm>
          <a:prstGeom prst="rect">
            <a:avLst/>
          </a:prstGeom>
        </p:spPr>
      </p:pic>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3887926" cy="857460"/>
            <a:chOff x="5588007" y="1590635"/>
            <a:chExt cx="3887926" cy="857460"/>
          </a:xfrm>
        </p:grpSpPr>
        <p:sp>
          <p:nvSpPr>
            <p:cNvPr id="19" name="文本框 18"/>
            <p:cNvSpPr txBox="1"/>
            <p:nvPr/>
          </p:nvSpPr>
          <p:spPr>
            <a:xfrm>
              <a:off x="6549853" y="1696200"/>
              <a:ext cx="2926080" cy="645160"/>
            </a:xfrm>
            <a:prstGeom prst="rect">
              <a:avLst/>
            </a:prstGeom>
            <a:noFill/>
          </p:spPr>
          <p:txBody>
            <a:bodyPr wrap="none">
              <a:spAutoFit/>
            </a:bodyPr>
            <a:lstStyle/>
            <a:p>
              <a:pPr algn="l" eaLnBrk="1" fontAlgn="auto" hangingPunct="1">
                <a:spcBef>
                  <a:spcPts val="0"/>
                </a:spcBef>
                <a:spcAft>
                  <a:spcPts val="0"/>
                </a:spcAft>
                <a:defRPr/>
              </a:pPr>
              <a:r>
                <a:rPr lang="zh-CN" altLang="en-US" sz="3600" b="1" dirty="0">
                  <a:sym typeface="+mn-lt"/>
                </a:rPr>
                <a:t>实验结果</a:t>
              </a:r>
              <a:r>
                <a:rPr lang="zh-CN" altLang="en-US" sz="3600" b="1" dirty="0">
                  <a:sym typeface="+mn-lt"/>
                </a:rPr>
                <a:t>分析</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rPr>
                <a:t>3</a:t>
              </a:r>
              <a:endParaRPr lang="en-US" altLang="zh-CN" sz="4000" b="1" dirty="0">
                <a:latin typeface="Century Gothic" panose="020B0502020202020204" pitchFamily="34" charset="0"/>
              </a:endParaRPr>
            </a:p>
          </p:txBody>
        </p:sp>
      </p:gr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8588" y="1092497"/>
            <a:ext cx="10498347" cy="112458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我们在</a:t>
            </a:r>
            <a:r>
              <a:rPr lang="en-US" altLang="zh-CN" sz="2200" dirty="0">
                <a:latin typeface="+mn-ea"/>
                <a:ea typeface="+mn-ea"/>
              </a:rPr>
              <a:t>train</a:t>
            </a:r>
            <a:r>
              <a:rPr lang="zh-CN" altLang="en-US" sz="2200" dirty="0">
                <a:latin typeface="+mn-ea"/>
                <a:ea typeface="+mn-ea"/>
              </a:rPr>
              <a:t>集合上进行了</a:t>
            </a:r>
            <a:r>
              <a:rPr lang="en-US" altLang="zh-CN" sz="2200" dirty="0">
                <a:latin typeface="+mn-ea"/>
                <a:ea typeface="+mn-ea"/>
              </a:rPr>
              <a:t>train,</a:t>
            </a:r>
            <a:r>
              <a:rPr lang="zh-CN" altLang="en-US" sz="2200" dirty="0">
                <a:latin typeface="+mn-ea"/>
                <a:ea typeface="+mn-ea"/>
              </a:rPr>
              <a:t>在</a:t>
            </a:r>
            <a:r>
              <a:rPr lang="en-US" altLang="zh-CN" sz="2200" dirty="0">
                <a:latin typeface="+mn-ea"/>
                <a:ea typeface="+mn-ea"/>
              </a:rPr>
              <a:t>test</a:t>
            </a:r>
            <a:r>
              <a:rPr lang="zh-CN" altLang="en-US" sz="2200" dirty="0">
                <a:latin typeface="+mn-ea"/>
                <a:ea typeface="+mn-ea"/>
              </a:rPr>
              <a:t>集合进行了验证，得到结果如下</a:t>
            </a:r>
            <a:r>
              <a:rPr lang="en-US" altLang="zh-CN" sz="2200" dirty="0">
                <a:latin typeface="+mn-ea"/>
                <a:ea typeface="+mn-ea"/>
              </a:rPr>
              <a:t>:</a:t>
            </a:r>
            <a:endParaRPr lang="en-US" altLang="zh-CN"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en-US" altLang="zh-CN" sz="2200" dirty="0">
              <a:latin typeface="+mn-ea"/>
            </a:endParaRPr>
          </a:p>
        </p:txBody>
      </p:sp>
      <p:sp>
        <p:nvSpPr>
          <p:cNvPr id="9" name="标题 8"/>
          <p:cNvSpPr>
            <a:spLocks noGrp="1"/>
          </p:cNvSpPr>
          <p:nvPr>
            <p:ph type="title"/>
          </p:nvPr>
        </p:nvSpPr>
        <p:spPr>
          <a:xfrm>
            <a:off x="1606550" y="345305"/>
            <a:ext cx="8643848" cy="478155"/>
          </a:xfrm>
        </p:spPr>
        <p:txBody>
          <a:bodyPr/>
          <a:lstStyle/>
          <a:p>
            <a:r>
              <a:rPr lang="zh-CN" altLang="en-US" dirty="0"/>
              <a:t>代码</a:t>
            </a:r>
            <a:r>
              <a:rPr lang="zh-CN" altLang="en-US" dirty="0"/>
              <a:t>实现</a:t>
            </a:r>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796925" y="1973580"/>
            <a:ext cx="10598785" cy="3367405"/>
          </a:xfrm>
          <a:prstGeom prst="rect">
            <a:avLst/>
          </a:prstGeom>
        </p:spPr>
      </p:pic>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6"/>
          <p:cNvSpPr>
            <a:spLocks noGrp="1"/>
          </p:cNvSpPr>
          <p:nvPr>
            <p:ph type="body" sz="quarter" idx="13"/>
          </p:nvPr>
        </p:nvSpPr>
        <p:spPr>
          <a:xfrm>
            <a:off x="1282990" y="1484311"/>
            <a:ext cx="7287114" cy="2267551"/>
          </a:xfrm>
        </p:spPr>
        <p:txBody>
          <a:bodyPr>
            <a:normAutofit fontScale="92500" lnSpcReduction="20000"/>
          </a:bodyPr>
          <a:lstStyle/>
          <a:p>
            <a:pPr>
              <a:lnSpc>
                <a:spcPct val="150000"/>
              </a:lnSpc>
            </a:pPr>
            <a:r>
              <a:rPr lang="zh-CN" altLang="en-US" sz="6000" b="1" dirty="0">
                <a:latin typeface="+mn-ea"/>
                <a:ea typeface="+mn-ea"/>
              </a:rPr>
              <a:t>感谢各位专家老师</a:t>
            </a:r>
            <a:endParaRPr lang="en-US" altLang="zh-CN" sz="6000" b="1" dirty="0">
              <a:latin typeface="+mn-ea"/>
              <a:ea typeface="+mn-ea"/>
            </a:endParaRPr>
          </a:p>
          <a:p>
            <a:pPr>
              <a:lnSpc>
                <a:spcPct val="150000"/>
              </a:lnSpc>
            </a:pPr>
            <a:r>
              <a:rPr lang="zh-CN" altLang="en-US" sz="6000" b="1" dirty="0">
                <a:latin typeface="+mn-ea"/>
                <a:ea typeface="+mn-ea"/>
              </a:rPr>
              <a:t>请您批评指正</a:t>
            </a:r>
            <a:endParaRPr lang="zh-CN" altLang="en-US" sz="6000" b="1" dirty="0">
              <a:latin typeface="+mn-ea"/>
              <a:ea typeface="+mn-ea"/>
            </a:endParaRPr>
          </a:p>
        </p:txBody>
      </p:sp>
      <p:cxnSp>
        <p:nvCxnSpPr>
          <p:cNvPr id="13" name="直接连接符 12"/>
          <p:cNvCxnSpPr/>
          <p:nvPr/>
        </p:nvCxnSpPr>
        <p:spPr>
          <a:xfrm>
            <a:off x="1295400" y="3925027"/>
            <a:ext cx="7343775"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5" name="文本占位符 4"/>
          <p:cNvSpPr>
            <a:spLocks noGrp="1"/>
          </p:cNvSpPr>
          <p:nvPr>
            <p:ph type="body" sz="quarter" idx="12"/>
          </p:nvPr>
        </p:nvSpPr>
        <p:spPr>
          <a:xfrm>
            <a:off x="1301662" y="4270263"/>
            <a:ext cx="7287114" cy="1578523"/>
          </a:xfrm>
        </p:spPr>
        <p:txBody>
          <a:bodyPr>
            <a:normAutofit fontScale="92500" lnSpcReduction="10000"/>
          </a:bodyPr>
          <a:lstStyle/>
          <a:p>
            <a:pPr>
              <a:lnSpc>
                <a:spcPct val="150000"/>
              </a:lnSpc>
            </a:pPr>
            <a:r>
              <a:rPr lang="zh-CN" altLang="en-US" dirty="0"/>
              <a:t>答辩人：北小理</a:t>
            </a:r>
            <a:endParaRPr lang="en-US" altLang="zh-CN" dirty="0"/>
          </a:p>
          <a:p>
            <a:pPr>
              <a:lnSpc>
                <a:spcPct val="150000"/>
              </a:lnSpc>
            </a:pPr>
            <a:r>
              <a:rPr lang="zh-CN" altLang="en-US" dirty="0"/>
              <a:t>导　师：京小工</a:t>
            </a:r>
            <a:endParaRPr lang="en-US" altLang="zh-CN" dirty="0"/>
          </a:p>
          <a:p>
            <a:pPr>
              <a:lnSpc>
                <a:spcPct val="150000"/>
              </a:lnSpc>
            </a:pPr>
            <a:r>
              <a:rPr lang="zh-CN" altLang="en-US" dirty="0"/>
              <a:t>时　间：</a:t>
            </a:r>
            <a:fld id="{557380AF-A950-485A-9126-2F7168CD3CCC}" type="datetime1">
              <a:rPr lang="zh-CN" altLang="en-US" smtClean="0"/>
            </a:fld>
            <a:endParaRPr lang="zh-CN" altLang="en-US" dirty="0"/>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4378166" cy="857460"/>
            <a:chOff x="5588007" y="1590635"/>
            <a:chExt cx="4378166" cy="857460"/>
          </a:xfrm>
        </p:grpSpPr>
        <p:sp>
          <p:nvSpPr>
            <p:cNvPr id="19" name="文本框 18"/>
            <p:cNvSpPr txBox="1"/>
            <p:nvPr/>
          </p:nvSpPr>
          <p:spPr>
            <a:xfrm>
              <a:off x="6549853" y="1696200"/>
              <a:ext cx="3416320" cy="646331"/>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研究背景与目的</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ea typeface="微软雅黑" panose="020B0503020204020204" charset="-122"/>
                </a:rPr>
                <a:t>1</a:t>
              </a:r>
              <a:endParaRPr lang="zh-CN" altLang="en-US" sz="4000" b="1" dirty="0">
                <a:latin typeface="Century Gothic" panose="020B0502020202020204" pitchFamily="34" charset="0"/>
                <a:ea typeface="微软雅黑" panose="020B0503020204020204" charset="-122"/>
              </a:endParaRPr>
            </a:p>
          </p:txBody>
        </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lang="en-US" altLang="zh-CN" dirty="0"/>
              <a:t>NER</a:t>
            </a:r>
            <a:r>
              <a:rPr dirty="0"/>
              <a:t>的</a:t>
            </a:r>
            <a:r>
              <a:rPr dirty="0"/>
              <a:t>定义</a:t>
            </a:r>
            <a:endParaRPr dirty="0"/>
          </a:p>
        </p:txBody>
      </p:sp>
      <p:sp>
        <p:nvSpPr>
          <p:cNvPr id="9" name="矩形 8"/>
          <p:cNvSpPr/>
          <p:nvPr/>
        </p:nvSpPr>
        <p:spPr>
          <a:xfrm>
            <a:off x="660400" y="3618652"/>
            <a:ext cx="10858499" cy="2229897"/>
          </a:xfrm>
          <a:prstGeom prst="rect">
            <a:avLst/>
          </a:prstGeom>
          <a:noFill/>
          <a:ln w="19050"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 name="矩形 13"/>
          <p:cNvSpPr/>
          <p:nvPr/>
        </p:nvSpPr>
        <p:spPr>
          <a:xfrm>
            <a:off x="1061646" y="3949139"/>
            <a:ext cx="1616656" cy="1591325"/>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6" name="文本框 15"/>
          <p:cNvSpPr txBox="1"/>
          <p:nvPr/>
        </p:nvSpPr>
        <p:spPr>
          <a:xfrm>
            <a:off x="2935861" y="3852192"/>
            <a:ext cx="5672854" cy="521970"/>
          </a:xfrm>
          <a:prstGeom prst="rect">
            <a:avLst/>
          </a:prstGeom>
          <a:noFill/>
        </p:spPr>
        <p:txBody>
          <a:bodyPr wrap="square" rtlCol="0">
            <a:spAutoFit/>
          </a:bodyPr>
          <a:lstStyle/>
          <a:p>
            <a:pPr fontAlgn="auto">
              <a:spcBef>
                <a:spcPts val="0"/>
              </a:spcBef>
              <a:spcAft>
                <a:spcPts val="0"/>
              </a:spcAft>
            </a:pPr>
            <a:r>
              <a:rPr lang="zh-CN" altLang="en-US" sz="2800" spc="300" dirty="0">
                <a:solidFill>
                  <a:schemeClr val="accent4"/>
                </a:solidFill>
                <a:latin typeface="微软雅黑" panose="020B0503020204020204" charset="-122"/>
                <a:ea typeface="微软雅黑" panose="020B0503020204020204" charset="-122"/>
              </a:rPr>
              <a:t>早期解决方案</a:t>
            </a:r>
            <a:endParaRPr lang="zh-CN" altLang="en-US" sz="2800" spc="300" dirty="0">
              <a:solidFill>
                <a:schemeClr val="accent4"/>
              </a:solidFill>
              <a:latin typeface="微软雅黑" panose="020B0503020204020204" charset="-122"/>
              <a:ea typeface="微软雅黑" panose="020B0503020204020204" charset="-122"/>
            </a:endParaRPr>
          </a:p>
        </p:txBody>
      </p:sp>
      <p:sp>
        <p:nvSpPr>
          <p:cNvPr id="17" name="文本框 16"/>
          <p:cNvSpPr txBox="1"/>
          <p:nvPr/>
        </p:nvSpPr>
        <p:spPr>
          <a:xfrm>
            <a:off x="3047342" y="4527849"/>
            <a:ext cx="8164608" cy="1078865"/>
          </a:xfrm>
          <a:prstGeom prst="rect">
            <a:avLst/>
          </a:prstGeom>
          <a:noFill/>
        </p:spPr>
        <p:txBody>
          <a:bodyPr wrap="square" lIns="0" tIns="0" rIns="0" bIns="0" rtlCol="0">
            <a:spAutoFit/>
          </a:bodyPr>
          <a:lstStyle/>
          <a:p>
            <a:pPr algn="just" fontAlgn="auto">
              <a:lnSpc>
                <a:spcPct val="130000"/>
              </a:lnSpc>
              <a:spcBef>
                <a:spcPts val="0"/>
              </a:spcBef>
              <a:spcAft>
                <a:spcPts val="0"/>
              </a:spcAft>
              <a:buClr>
                <a:srgbClr val="8E0309"/>
              </a:buClr>
            </a:pPr>
            <a:r>
              <a:rPr lang="zh-CN" altLang="en-US" spc="300" dirty="0">
                <a:solidFill>
                  <a:srgbClr val="000000">
                    <a:lumMod val="85000"/>
                    <a:lumOff val="15000"/>
                  </a:srgbClr>
                </a:solidFill>
                <a:latin typeface="微软雅黑" panose="020B0503020204020204" charset="-122"/>
                <a:ea typeface="微软雅黑" panose="020B0503020204020204" charset="-122"/>
              </a:rPr>
              <a:t>在早期的</a:t>
            </a:r>
            <a:r>
              <a:rPr lang="en-US" altLang="zh-CN" spc="300" dirty="0">
                <a:solidFill>
                  <a:srgbClr val="000000">
                    <a:lumMod val="85000"/>
                    <a:lumOff val="15000"/>
                  </a:srgbClr>
                </a:solidFill>
                <a:latin typeface="微软雅黑" panose="020B0503020204020204" charset="-122"/>
                <a:ea typeface="微软雅黑" panose="020B0503020204020204" charset="-122"/>
              </a:rPr>
              <a:t>nlp</a:t>
            </a:r>
            <a:r>
              <a:rPr lang="zh-CN" altLang="en-US" spc="300" dirty="0">
                <a:solidFill>
                  <a:srgbClr val="000000">
                    <a:lumMod val="85000"/>
                    <a:lumOff val="15000"/>
                  </a:srgbClr>
                </a:solidFill>
                <a:latin typeface="微软雅黑" panose="020B0503020204020204" charset="-122"/>
                <a:ea typeface="微软雅黑" panose="020B0503020204020204" charset="-122"/>
              </a:rPr>
              <a:t>里面，比如何晗的</a:t>
            </a:r>
            <a:r>
              <a:rPr lang="en-US" altLang="zh-CN" spc="300" dirty="0">
                <a:solidFill>
                  <a:srgbClr val="000000">
                    <a:lumMod val="85000"/>
                    <a:lumOff val="15000"/>
                  </a:srgbClr>
                </a:solidFill>
                <a:latin typeface="微软雅黑" panose="020B0503020204020204" charset="-122"/>
                <a:ea typeface="微软雅黑" panose="020B0503020204020204" charset="-122"/>
              </a:rPr>
              <a:t>hanlp</a:t>
            </a:r>
            <a:r>
              <a:rPr lang="zh-CN" altLang="en-US" spc="300" dirty="0">
                <a:solidFill>
                  <a:srgbClr val="000000">
                    <a:lumMod val="85000"/>
                    <a:lumOff val="15000"/>
                  </a:srgbClr>
                </a:solidFill>
                <a:latin typeface="微软雅黑" panose="020B0503020204020204" charset="-122"/>
                <a:ea typeface="微软雅黑" panose="020B0503020204020204" charset="-122"/>
              </a:rPr>
              <a:t>系统里面，我们需要将单词分词化，再进行我们的</a:t>
            </a:r>
            <a:r>
              <a:rPr lang="en-US" altLang="zh-CN" spc="300" dirty="0">
                <a:solidFill>
                  <a:srgbClr val="000000">
                    <a:lumMod val="85000"/>
                    <a:lumOff val="15000"/>
                  </a:srgbClr>
                </a:solidFill>
                <a:latin typeface="微软雅黑" panose="020B0503020204020204" charset="-122"/>
                <a:ea typeface="微软雅黑" panose="020B0503020204020204" charset="-122"/>
              </a:rPr>
              <a:t>tok</a:t>
            </a:r>
            <a:r>
              <a:rPr lang="zh-CN" altLang="en-US" spc="300" dirty="0">
                <a:solidFill>
                  <a:srgbClr val="000000">
                    <a:lumMod val="85000"/>
                    <a:lumOff val="15000"/>
                  </a:srgbClr>
                </a:solidFill>
                <a:latin typeface="微软雅黑" panose="020B0503020204020204" charset="-122"/>
                <a:ea typeface="微软雅黑" panose="020B0503020204020204" charset="-122"/>
              </a:rPr>
              <a:t>是使用</a:t>
            </a:r>
            <a:r>
              <a:rPr lang="en-US" altLang="zh-CN" spc="300" dirty="0">
                <a:solidFill>
                  <a:srgbClr val="000000">
                    <a:lumMod val="85000"/>
                    <a:lumOff val="15000"/>
                  </a:srgbClr>
                </a:solidFill>
                <a:latin typeface="微软雅黑" panose="020B0503020204020204" charset="-122"/>
                <a:ea typeface="微软雅黑" panose="020B0503020204020204" charset="-122"/>
              </a:rPr>
              <a:t>dijkstra</a:t>
            </a:r>
            <a:r>
              <a:rPr lang="zh-CN" altLang="en-US" spc="300" dirty="0">
                <a:solidFill>
                  <a:srgbClr val="000000">
                    <a:lumMod val="85000"/>
                    <a:lumOff val="15000"/>
                  </a:srgbClr>
                </a:solidFill>
                <a:latin typeface="微软雅黑" panose="020B0503020204020204" charset="-122"/>
                <a:ea typeface="微软雅黑" panose="020B0503020204020204" charset="-122"/>
              </a:rPr>
              <a:t>算法的，我们的标注则更加倾向于单词，而对整体文义</a:t>
            </a:r>
            <a:r>
              <a:rPr lang="zh-CN" altLang="en-US" spc="300" dirty="0">
                <a:solidFill>
                  <a:srgbClr val="000000">
                    <a:lumMod val="85000"/>
                    <a:lumOff val="15000"/>
                  </a:srgbClr>
                </a:solidFill>
                <a:latin typeface="微软雅黑" panose="020B0503020204020204" charset="-122"/>
                <a:ea typeface="微软雅黑" panose="020B0503020204020204" charset="-122"/>
              </a:rPr>
              <a:t>缺失</a:t>
            </a:r>
            <a:endParaRPr lang="zh-CN" altLang="en-US" spc="300" dirty="0">
              <a:solidFill>
                <a:srgbClr val="000000">
                  <a:lumMod val="85000"/>
                  <a:lumOff val="15000"/>
                </a:srgbClr>
              </a:solidFill>
              <a:latin typeface="微软雅黑" panose="020B0503020204020204" charset="-122"/>
              <a:ea typeface="微软雅黑" panose="020B0503020204020204" charset="-122"/>
            </a:endParaRPr>
          </a:p>
        </p:txBody>
      </p:sp>
      <p:sp>
        <p:nvSpPr>
          <p:cNvPr id="18" name="任意多边形: 形状 31"/>
          <p:cNvSpPr/>
          <p:nvPr/>
        </p:nvSpPr>
        <p:spPr>
          <a:xfrm>
            <a:off x="10797420" y="3626006"/>
            <a:ext cx="379826" cy="562932"/>
          </a:xfrm>
          <a:custGeom>
            <a:avLst/>
            <a:gdLst>
              <a:gd name="connsiteX0" fmla="*/ 0 w 540000"/>
              <a:gd name="connsiteY0" fmla="*/ 0 h 997105"/>
              <a:gd name="connsiteX1" fmla="*/ 540000 w 540000"/>
              <a:gd name="connsiteY1" fmla="*/ 0 h 997105"/>
              <a:gd name="connsiteX2" fmla="*/ 540000 w 540000"/>
              <a:gd name="connsiteY2" fmla="*/ 997105 h 997105"/>
              <a:gd name="connsiteX3" fmla="*/ 270000 w 540000"/>
              <a:gd name="connsiteY3" fmla="*/ 763105 h 997105"/>
              <a:gd name="connsiteX4" fmla="*/ 0 w 540000"/>
              <a:gd name="connsiteY4" fmla="*/ 997105 h 99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997105">
                <a:moveTo>
                  <a:pt x="0" y="0"/>
                </a:moveTo>
                <a:lnTo>
                  <a:pt x="540000" y="0"/>
                </a:lnTo>
                <a:lnTo>
                  <a:pt x="540000" y="997105"/>
                </a:lnTo>
                <a:lnTo>
                  <a:pt x="270000" y="763105"/>
                </a:lnTo>
                <a:lnTo>
                  <a:pt x="0" y="997105"/>
                </a:ln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9" name="矩形 18"/>
          <p:cNvSpPr/>
          <p:nvPr/>
        </p:nvSpPr>
        <p:spPr>
          <a:xfrm>
            <a:off x="660400" y="1243872"/>
            <a:ext cx="10858499"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20" name="矩形 19"/>
          <p:cNvSpPr/>
          <p:nvPr/>
        </p:nvSpPr>
        <p:spPr>
          <a:xfrm>
            <a:off x="1061646" y="1574359"/>
            <a:ext cx="1616656" cy="159132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22" name="文本框 21"/>
          <p:cNvSpPr txBox="1"/>
          <p:nvPr/>
        </p:nvSpPr>
        <p:spPr>
          <a:xfrm>
            <a:off x="2935605" y="1477645"/>
            <a:ext cx="7638415" cy="521970"/>
          </a:xfrm>
          <a:prstGeom prst="rect">
            <a:avLst/>
          </a:prstGeom>
          <a:noFill/>
        </p:spPr>
        <p:txBody>
          <a:bodyPr wrap="square" rtlCol="0">
            <a:spAutoFit/>
          </a:bodyPr>
          <a:lstStyle/>
          <a:p>
            <a:pPr fontAlgn="auto">
              <a:spcBef>
                <a:spcPts val="0"/>
              </a:spcBef>
              <a:spcAft>
                <a:spcPts val="0"/>
              </a:spcAft>
            </a:pPr>
            <a:r>
              <a:rPr lang="en-US" altLang="zh-CN" sz="2800" spc="300" dirty="0">
                <a:solidFill>
                  <a:schemeClr val="tx2"/>
                </a:solidFill>
                <a:latin typeface="微软雅黑" panose="020B0503020204020204" charset="-122"/>
                <a:ea typeface="微软雅黑" panose="020B0503020204020204" charset="-122"/>
              </a:rPr>
              <a:t>NER(Named Entity Recognition)</a:t>
            </a:r>
            <a:endParaRPr lang="en-US" altLang="zh-CN" sz="2800" spc="300" dirty="0">
              <a:solidFill>
                <a:schemeClr val="tx2"/>
              </a:solidFill>
              <a:latin typeface="微软雅黑" panose="020B0503020204020204" charset="-122"/>
              <a:ea typeface="微软雅黑" panose="020B0503020204020204" charset="-122"/>
            </a:endParaRPr>
          </a:p>
        </p:txBody>
      </p:sp>
      <p:sp>
        <p:nvSpPr>
          <p:cNvPr id="23" name="文本框 22"/>
          <p:cNvSpPr txBox="1"/>
          <p:nvPr/>
        </p:nvSpPr>
        <p:spPr>
          <a:xfrm>
            <a:off x="3047342" y="2153069"/>
            <a:ext cx="8164608" cy="718820"/>
          </a:xfrm>
          <a:prstGeom prst="rect">
            <a:avLst/>
          </a:prstGeom>
          <a:noFill/>
        </p:spPr>
        <p:txBody>
          <a:bodyPr wrap="square" lIns="0" tIns="0" rIns="0" bIns="0" rtlCol="0">
            <a:spAutoFit/>
          </a:bodyPr>
          <a:lstStyle/>
          <a:p>
            <a:pPr algn="just" fontAlgn="auto">
              <a:lnSpc>
                <a:spcPct val="130000"/>
              </a:lnSpc>
              <a:spcBef>
                <a:spcPts val="0"/>
              </a:spcBef>
              <a:spcAft>
                <a:spcPts val="0"/>
              </a:spcAft>
              <a:buClr>
                <a:srgbClr val="8E0309"/>
              </a:buClr>
            </a:pPr>
            <a:r>
              <a:rPr spc="300" dirty="0">
                <a:solidFill>
                  <a:srgbClr val="000000">
                    <a:lumMod val="85000"/>
                    <a:lumOff val="15000"/>
                  </a:srgbClr>
                </a:solidFill>
                <a:latin typeface="微软雅黑" panose="020B0503020204020204" charset="-122"/>
                <a:ea typeface="微软雅黑" panose="020B0503020204020204" charset="-122"/>
              </a:rPr>
              <a:t>命名实体识别是自然语言处理中的任务，旨在识别文本中的具体实体，如人名、地名、组织名等。</a:t>
            </a:r>
            <a:endParaRPr spc="300" dirty="0">
              <a:solidFill>
                <a:srgbClr val="000000">
                  <a:lumMod val="85000"/>
                  <a:lumOff val="15000"/>
                </a:srgbClr>
              </a:solidFill>
              <a:latin typeface="微软雅黑" panose="020B0503020204020204" charset="-122"/>
              <a:ea typeface="微软雅黑" panose="020B0503020204020204" charset="-122"/>
            </a:endParaRPr>
          </a:p>
        </p:txBody>
      </p:sp>
      <p:sp>
        <p:nvSpPr>
          <p:cNvPr id="24" name="任意多边形: 形状 31"/>
          <p:cNvSpPr/>
          <p:nvPr/>
        </p:nvSpPr>
        <p:spPr>
          <a:xfrm>
            <a:off x="10797420" y="1251226"/>
            <a:ext cx="379826" cy="562932"/>
          </a:xfrm>
          <a:custGeom>
            <a:avLst/>
            <a:gdLst>
              <a:gd name="connsiteX0" fmla="*/ 0 w 540000"/>
              <a:gd name="connsiteY0" fmla="*/ 0 h 997105"/>
              <a:gd name="connsiteX1" fmla="*/ 540000 w 540000"/>
              <a:gd name="connsiteY1" fmla="*/ 0 h 997105"/>
              <a:gd name="connsiteX2" fmla="*/ 540000 w 540000"/>
              <a:gd name="connsiteY2" fmla="*/ 997105 h 997105"/>
              <a:gd name="connsiteX3" fmla="*/ 270000 w 540000"/>
              <a:gd name="connsiteY3" fmla="*/ 763105 h 997105"/>
              <a:gd name="connsiteX4" fmla="*/ 0 w 540000"/>
              <a:gd name="connsiteY4" fmla="*/ 997105 h 99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997105">
                <a:moveTo>
                  <a:pt x="0" y="0"/>
                </a:moveTo>
                <a:lnTo>
                  <a:pt x="540000" y="0"/>
                </a:lnTo>
                <a:lnTo>
                  <a:pt x="540000" y="997105"/>
                </a:lnTo>
                <a:lnTo>
                  <a:pt x="270000" y="763105"/>
                </a:lnTo>
                <a:lnTo>
                  <a:pt x="0" y="997105"/>
                </a:lnTo>
                <a:close/>
              </a:path>
            </a:pathLst>
          </a:cu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00" name="图片 99"/>
          <p:cNvPicPr/>
          <p:nvPr/>
        </p:nvPicPr>
        <p:blipFill>
          <a:blip r:embed="rId1"/>
          <a:stretch>
            <a:fillRect/>
          </a:stretch>
        </p:blipFill>
        <p:spPr>
          <a:xfrm>
            <a:off x="90170" y="1522095"/>
            <a:ext cx="2621915" cy="1727835"/>
          </a:xfrm>
          <a:prstGeom prst="rect">
            <a:avLst/>
          </a:prstGeom>
          <a:noFill/>
          <a:ln w="9525">
            <a:noFill/>
          </a:ln>
        </p:spPr>
      </p:pic>
      <p:pic>
        <p:nvPicPr>
          <p:cNvPr id="101" name="图片 100"/>
          <p:cNvPicPr/>
          <p:nvPr/>
        </p:nvPicPr>
        <p:blipFill>
          <a:blip r:embed="rId2"/>
          <a:stretch>
            <a:fillRect/>
          </a:stretch>
        </p:blipFill>
        <p:spPr>
          <a:xfrm>
            <a:off x="365125" y="4053840"/>
            <a:ext cx="2346960" cy="1249680"/>
          </a:xfrm>
          <a:prstGeom prst="rect">
            <a:avLst/>
          </a:prstGeom>
          <a:noFill/>
          <a:ln w="9525">
            <a:noFill/>
          </a:ln>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50055"/>
            <a:ext cx="8643848" cy="478155"/>
          </a:xfrm>
        </p:spPr>
        <p:txBody>
          <a:bodyPr/>
          <a:lstStyle/>
          <a:p>
            <a:r>
              <a:rPr lang="zh-CN" altLang="en-US" dirty="0"/>
              <a:t>目前通用解决</a:t>
            </a:r>
            <a:r>
              <a:rPr lang="zh-CN" altLang="en-US" dirty="0"/>
              <a:t>方案</a:t>
            </a:r>
            <a:endParaRPr lang="zh-CN" altLang="en-US" dirty="0"/>
          </a:p>
        </p:txBody>
      </p:sp>
      <p:pic>
        <p:nvPicPr>
          <p:cNvPr id="9" name="图片 8"/>
          <p:cNvPicPr>
            <a:picLocks noChangeAspect="1"/>
          </p:cNvPicPr>
          <p:nvPr/>
        </p:nvPicPr>
        <p:blipFill rotWithShape="1">
          <a:blip r:embed="rId1" cstate="hqprint"/>
          <a:srcRect/>
          <a:stretch>
            <a:fillRect/>
          </a:stretch>
        </p:blipFill>
        <p:spPr>
          <a:xfrm>
            <a:off x="660400" y="1156920"/>
            <a:ext cx="10858500" cy="2145080"/>
          </a:xfrm>
          <a:prstGeom prst="rect">
            <a:avLst/>
          </a:prstGeom>
        </p:spPr>
      </p:pic>
      <p:sp>
        <p:nvSpPr>
          <p:cNvPr id="10" name="椭圆 9"/>
          <p:cNvSpPr/>
          <p:nvPr/>
        </p:nvSpPr>
        <p:spPr>
          <a:xfrm>
            <a:off x="2262551" y="2786184"/>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a:t>
            </a:r>
            <a:endParaRPr lang="zh-CN" altLang="en-US" sz="2400" dirty="0"/>
          </a:p>
        </p:txBody>
      </p:sp>
      <p:sp>
        <p:nvSpPr>
          <p:cNvPr id="11" name="椭圆 10"/>
          <p:cNvSpPr/>
          <p:nvPr/>
        </p:nvSpPr>
        <p:spPr>
          <a:xfrm>
            <a:off x="5586043" y="2786184"/>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02</a:t>
            </a:r>
            <a:endParaRPr lang="zh-CN" altLang="en-US" sz="2400" dirty="0"/>
          </a:p>
        </p:txBody>
      </p:sp>
      <p:sp>
        <p:nvSpPr>
          <p:cNvPr id="12" name="椭圆 11"/>
          <p:cNvSpPr/>
          <p:nvPr/>
        </p:nvSpPr>
        <p:spPr>
          <a:xfrm>
            <a:off x="8909536" y="2786184"/>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03</a:t>
            </a:r>
            <a:endParaRPr lang="zh-CN" altLang="en-US" sz="2400" dirty="0"/>
          </a:p>
        </p:txBody>
      </p:sp>
      <p:sp>
        <p:nvSpPr>
          <p:cNvPr id="13" name="文本框 12"/>
          <p:cNvSpPr txBox="1"/>
          <p:nvPr/>
        </p:nvSpPr>
        <p:spPr>
          <a:xfrm>
            <a:off x="979170" y="4509770"/>
            <a:ext cx="3220085" cy="1491615"/>
          </a:xfrm>
          <a:prstGeom prst="rect">
            <a:avLst/>
          </a:prstGeom>
          <a:noFill/>
        </p:spPr>
        <p:txBody>
          <a:bodyPr wrap="square" rtlCol="0">
            <a:spAutoFit/>
          </a:bodyPr>
          <a:lstStyle/>
          <a:p>
            <a:pPr algn="just" eaLnBrk="1" hangingPunct="1">
              <a:lnSpc>
                <a:spcPct val="130000"/>
              </a:lnSpc>
            </a:pPr>
            <a:r>
              <a:rPr lang="zh-CN" altLang="en-US" sz="1000" spc="300" dirty="0"/>
              <a:t>先将文本表达为语义矩阵，当前公开流行的是 Bert，Roberttransform-xl 等，可以再网上下载预训练语言模型直接来用，也可以自己训练，但是依据语言模型的逆向 n-gram 推导过程，必须语料库足够大才成立。Google 的 bert模型预训练语料库是 PB 级别的。</a:t>
            </a:r>
            <a:endParaRPr lang="zh-CN" altLang="en-US" sz="1000" spc="300" dirty="0"/>
          </a:p>
        </p:txBody>
      </p:sp>
      <p:sp>
        <p:nvSpPr>
          <p:cNvPr id="20" name="文本框 19"/>
          <p:cNvSpPr txBox="1"/>
          <p:nvPr/>
        </p:nvSpPr>
        <p:spPr>
          <a:xfrm>
            <a:off x="1036320" y="3925570"/>
            <a:ext cx="3162935" cy="570865"/>
          </a:xfrm>
          <a:prstGeom prst="rect">
            <a:avLst/>
          </a:prstGeom>
          <a:noFill/>
        </p:spPr>
        <p:txBody>
          <a:bodyPr wrap="square" rtlCol="0">
            <a:spAutoFit/>
          </a:bodyPr>
          <a:lstStyle/>
          <a:p>
            <a:pPr algn="ctr">
              <a:lnSpc>
                <a:spcPct val="130000"/>
              </a:lnSpc>
            </a:pPr>
            <a:r>
              <a:rPr lang="zh-CN" altLang="en-US" sz="2400" b="1" spc="300" dirty="0">
                <a:solidFill>
                  <a:schemeClr val="accent1"/>
                </a:solidFill>
                <a:latin typeface="微软雅黑" panose="020B0503020204020204" charset="-122"/>
                <a:ea typeface="微软雅黑" panose="020B0503020204020204" charset="-122"/>
              </a:rPr>
              <a:t>神经网络语言模型</a:t>
            </a:r>
            <a:endParaRPr lang="zh-CN" altLang="en-US" sz="2400" b="1" spc="300" dirty="0">
              <a:solidFill>
                <a:schemeClr val="accent1"/>
              </a:solidFill>
              <a:latin typeface="微软雅黑" panose="020B0503020204020204" charset="-122"/>
              <a:ea typeface="微软雅黑" panose="020B0503020204020204" charset="-122"/>
            </a:endParaRPr>
          </a:p>
        </p:txBody>
      </p:sp>
      <p:sp>
        <p:nvSpPr>
          <p:cNvPr id="21" name="文本框 20"/>
          <p:cNvSpPr txBox="1"/>
          <p:nvPr/>
        </p:nvSpPr>
        <p:spPr>
          <a:xfrm>
            <a:off x="4312920" y="4509770"/>
            <a:ext cx="3458210" cy="1491615"/>
          </a:xfrm>
          <a:prstGeom prst="rect">
            <a:avLst/>
          </a:prstGeom>
          <a:noFill/>
        </p:spPr>
        <p:txBody>
          <a:bodyPr wrap="square" rtlCol="0">
            <a:spAutoFit/>
          </a:bodyPr>
          <a:lstStyle/>
          <a:p>
            <a:pPr algn="just" eaLnBrk="1" hangingPunct="1">
              <a:lnSpc>
                <a:spcPct val="130000"/>
              </a:lnSpc>
            </a:pPr>
            <a:r>
              <a:rPr lang="zh-CN" altLang="en-US" sz="1000" spc="300" dirty="0">
                <a:solidFill>
                  <a:schemeClr val="tx1">
                    <a:lumMod val="85000"/>
                    <a:lumOff val="15000"/>
                  </a:schemeClr>
                </a:solidFill>
              </a:rPr>
              <a:t>先将文本表达为语义矩阵，当前公开流行的是 Bert，Roberttransform-xl 等，可以再网上下载预训练语言模型直接来用，也可以自己训练，但是依据语言模型的逆向 n-gram 推导过程，必须语料库足够大才成立。Google 的 bert模型预训练语料库是 PB 级别的。</a:t>
            </a:r>
            <a:endParaRPr lang="zh-CN" altLang="en-US" sz="1000" spc="300" dirty="0">
              <a:solidFill>
                <a:schemeClr val="tx1">
                  <a:lumMod val="85000"/>
                  <a:lumOff val="15000"/>
                </a:schemeClr>
              </a:solidFill>
            </a:endParaRPr>
          </a:p>
        </p:txBody>
      </p:sp>
      <p:sp>
        <p:nvSpPr>
          <p:cNvPr id="22" name="文本框 21"/>
          <p:cNvSpPr txBox="1"/>
          <p:nvPr/>
        </p:nvSpPr>
        <p:spPr>
          <a:xfrm>
            <a:off x="4767943" y="3925412"/>
            <a:ext cx="2656114" cy="650875"/>
          </a:xfrm>
          <a:prstGeom prst="rect">
            <a:avLst/>
          </a:prstGeom>
          <a:noFill/>
        </p:spPr>
        <p:txBody>
          <a:bodyPr wrap="square" rtlCol="0">
            <a:spAutoFit/>
          </a:bodyPr>
          <a:lstStyle/>
          <a:p>
            <a:pPr algn="ctr">
              <a:lnSpc>
                <a:spcPct val="130000"/>
              </a:lnSpc>
            </a:pPr>
            <a:r>
              <a:rPr lang="zh-CN" altLang="en-US" sz="2800" b="1" spc="300" dirty="0">
                <a:solidFill>
                  <a:schemeClr val="accent1"/>
                </a:solidFill>
                <a:latin typeface="微软雅黑" panose="020B0503020204020204" charset="-122"/>
                <a:ea typeface="微软雅黑" panose="020B0503020204020204" charset="-122"/>
              </a:rPr>
              <a:t>循环神经网终</a:t>
            </a:r>
            <a:endParaRPr lang="zh-CN" altLang="en-US" sz="2800" b="1" spc="300" dirty="0">
              <a:solidFill>
                <a:schemeClr val="accent1"/>
              </a:solidFill>
              <a:latin typeface="微软雅黑" panose="020B0503020204020204" charset="-122"/>
              <a:ea typeface="微软雅黑" panose="020B0503020204020204" charset="-122"/>
            </a:endParaRPr>
          </a:p>
        </p:txBody>
      </p:sp>
      <p:sp>
        <p:nvSpPr>
          <p:cNvPr id="23" name="文本框 22"/>
          <p:cNvSpPr txBox="1"/>
          <p:nvPr/>
        </p:nvSpPr>
        <p:spPr>
          <a:xfrm>
            <a:off x="8025928" y="4510063"/>
            <a:ext cx="2841614" cy="1091565"/>
          </a:xfrm>
          <a:prstGeom prst="rect">
            <a:avLst/>
          </a:prstGeom>
          <a:noFill/>
        </p:spPr>
        <p:txBody>
          <a:bodyPr wrap="square" rtlCol="0">
            <a:spAutoFit/>
          </a:bodyPr>
          <a:lstStyle/>
          <a:p>
            <a:pPr algn="just" eaLnBrk="1" hangingPunct="1">
              <a:lnSpc>
                <a:spcPct val="130000"/>
              </a:lnSpc>
            </a:pPr>
            <a:r>
              <a:rPr lang="zh-CN" altLang="en-US" sz="1000" spc="300" dirty="0">
                <a:solidFill>
                  <a:schemeClr val="tx1">
                    <a:lumMod val="85000"/>
                    <a:lumOff val="15000"/>
                  </a:schemeClr>
                </a:solidFill>
              </a:rPr>
              <a:t>是一类最适合预测任务的判别模型，其中相邻的上下文信息或状态会影响当前预测。在命名实体识别词性标注、基因预测、降噪和对象检测问题等方面都有应用。</a:t>
            </a:r>
            <a:endParaRPr lang="zh-CN" altLang="en-US" sz="1000" spc="300" dirty="0">
              <a:solidFill>
                <a:schemeClr val="tx1">
                  <a:lumMod val="85000"/>
                  <a:lumOff val="15000"/>
                </a:schemeClr>
              </a:solidFill>
            </a:endParaRPr>
          </a:p>
        </p:txBody>
      </p:sp>
      <p:sp>
        <p:nvSpPr>
          <p:cNvPr id="24" name="文本框 23"/>
          <p:cNvSpPr txBox="1"/>
          <p:nvPr/>
        </p:nvSpPr>
        <p:spPr>
          <a:xfrm>
            <a:off x="8118678" y="3925412"/>
            <a:ext cx="2656114" cy="650875"/>
          </a:xfrm>
          <a:prstGeom prst="rect">
            <a:avLst/>
          </a:prstGeom>
          <a:noFill/>
        </p:spPr>
        <p:txBody>
          <a:bodyPr wrap="square" rtlCol="0">
            <a:spAutoFit/>
          </a:bodyPr>
          <a:lstStyle/>
          <a:p>
            <a:pPr algn="ctr">
              <a:lnSpc>
                <a:spcPct val="130000"/>
              </a:lnSpc>
            </a:pPr>
            <a:r>
              <a:rPr lang="zh-CN" altLang="en-US" sz="2800" b="1" spc="300" dirty="0">
                <a:solidFill>
                  <a:schemeClr val="accent1"/>
                </a:solidFill>
                <a:latin typeface="微软雅黑" panose="020B0503020204020204" charset="-122"/>
                <a:ea typeface="微软雅黑" panose="020B0503020204020204" charset="-122"/>
              </a:rPr>
              <a:t>条件随机场</a:t>
            </a:r>
            <a:endParaRPr lang="zh-CN" altLang="en-US" sz="2800" b="1" spc="300" dirty="0">
              <a:solidFill>
                <a:schemeClr val="accent1"/>
              </a:solidFill>
              <a:latin typeface="微软雅黑" panose="020B0503020204020204" charset="-122"/>
              <a:ea typeface="微软雅黑" panose="020B0503020204020204" charset="-122"/>
            </a:endParaRPr>
          </a:p>
        </p:txBody>
      </p:sp>
      <p:sp>
        <p:nvSpPr>
          <p:cNvPr id="25" name="矩形 24"/>
          <p:cNvSpPr/>
          <p:nvPr/>
        </p:nvSpPr>
        <p:spPr>
          <a:xfrm>
            <a:off x="660400" y="1003300"/>
            <a:ext cx="10858500" cy="153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2438396" y="6084693"/>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781955" y="6084693"/>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111308" y="6084693"/>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4345126" cy="857460"/>
            <a:chOff x="5588007" y="1590635"/>
            <a:chExt cx="4345126" cy="857460"/>
          </a:xfrm>
        </p:grpSpPr>
        <p:sp>
          <p:nvSpPr>
            <p:cNvPr id="19" name="文本框 18"/>
            <p:cNvSpPr txBox="1"/>
            <p:nvPr/>
          </p:nvSpPr>
          <p:spPr>
            <a:xfrm>
              <a:off x="6549853" y="1696200"/>
              <a:ext cx="3383280" cy="645160"/>
            </a:xfrm>
            <a:prstGeom prst="rect">
              <a:avLst/>
            </a:prstGeom>
            <a:noFill/>
          </p:spPr>
          <p:txBody>
            <a:bodyPr wrap="none">
              <a:spAutoFit/>
            </a:bodyPr>
            <a:lstStyle/>
            <a:p>
              <a:pPr algn="l" eaLnBrk="1" fontAlgn="auto" hangingPunct="1">
                <a:spcBef>
                  <a:spcPts val="0"/>
                </a:spcBef>
                <a:spcAft>
                  <a:spcPts val="0"/>
                </a:spcAft>
                <a:defRPr/>
              </a:pPr>
              <a:r>
                <a:rPr lang="zh-CN" altLang="en-US" sz="3600" b="1" dirty="0">
                  <a:sym typeface="+mn-lt"/>
                </a:rPr>
                <a:t>代码实现和原理</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rPr>
                <a:t>2</a:t>
              </a:r>
              <a:endParaRPr lang="zh-CN" altLang="en-US" sz="4000" b="1" dirty="0">
                <a:latin typeface="Century Gothic" panose="020B0502020202020204" pitchFamily="34" charset="0"/>
              </a:endParaRPr>
            </a:p>
          </p:txBody>
        </p:sp>
      </p:gr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dirty="0"/>
              <a:t>项目</a:t>
            </a:r>
            <a:r>
              <a:rPr dirty="0"/>
              <a:t>架构</a:t>
            </a:r>
            <a:endParaRPr dirty="0"/>
          </a:p>
        </p:txBody>
      </p:sp>
      <p:pic>
        <p:nvPicPr>
          <p:cNvPr id="3" name="图片 2"/>
          <p:cNvPicPr>
            <a:picLocks noChangeAspect="1"/>
          </p:cNvPicPr>
          <p:nvPr>
            <p:custDataLst>
              <p:tags r:id="rId1"/>
            </p:custDataLst>
          </p:nvPr>
        </p:nvPicPr>
        <p:blipFill>
          <a:blip r:embed="rId2"/>
          <a:stretch>
            <a:fillRect/>
          </a:stretch>
        </p:blipFill>
        <p:spPr>
          <a:xfrm>
            <a:off x="836295" y="1184275"/>
            <a:ext cx="10226675" cy="4906645"/>
          </a:xfrm>
          <a:prstGeom prst="rect">
            <a:avLst/>
          </a:prstGeom>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a:t>
            </a:r>
            <a:r>
              <a:rPr lang="zh-CN" altLang="en-US" dirty="0"/>
              <a:t>一部分 ▷▷</a:t>
            </a:r>
            <a:endParaRPr lang="zh-CN" altLang="en-US" dirty="0">
              <a:blipFill>
                <a:blip r:embed="rId1"/>
                <a:stretch>
                  <a:fillRect/>
                </a:stretch>
              </a:blipFill>
            </a:endParaRPr>
          </a:p>
        </p:txBody>
      </p:sp>
      <p:sp>
        <p:nvSpPr>
          <p:cNvPr id="13" name="文本占位符 12"/>
          <p:cNvSpPr>
            <a:spLocks noGrp="1"/>
          </p:cNvSpPr>
          <p:nvPr>
            <p:ph type="body" sz="quarter" idx="13"/>
          </p:nvPr>
        </p:nvSpPr>
        <p:spPr/>
        <p:txBody>
          <a:bodyPr/>
          <a:lstStyle/>
          <a:p>
            <a:r>
              <a:rPr lang="zh-CN" altLang="en-US" dirty="0"/>
              <a:t>神经网络语言</a:t>
            </a:r>
            <a:r>
              <a:rPr lang="zh-CN" altLang="en-US" dirty="0"/>
              <a:t>模型</a:t>
            </a:r>
            <a:endParaRPr lang="zh-CN" altLang="en-US" dirty="0"/>
          </a:p>
        </p:txBody>
      </p:sp>
      <p:sp>
        <p:nvSpPr>
          <p:cNvPr id="25" name="文本占位符 24"/>
          <p:cNvSpPr>
            <a:spLocks noGrp="1"/>
          </p:cNvSpPr>
          <p:nvPr>
            <p:ph type="body" sz="quarter" idx="14"/>
          </p:nvPr>
        </p:nvSpPr>
        <p:spPr/>
        <p:txBody>
          <a:bodyPr/>
          <a:lstStyle/>
          <a:p>
            <a:pPr marL="0" indent="0">
              <a:buNone/>
            </a:pPr>
            <a:r>
              <a:rPr lang="zh-CN" altLang="en-US" dirty="0"/>
              <a:t>语言模型</a:t>
            </a:r>
            <a:endParaRPr lang="zh-CN" altLang="en-US" dirty="0"/>
          </a:p>
          <a:p>
            <a:pPr marL="0" indent="0">
              <a:buNone/>
            </a:pPr>
            <a:r>
              <a:rPr lang="en-US" altLang="zh-CN" dirty="0"/>
              <a:t>B</a:t>
            </a:r>
            <a:r>
              <a:rPr lang="en-US" altLang="zh-CN" dirty="0"/>
              <a:t>ert</a:t>
            </a:r>
            <a:endParaRPr lang="en-US" altLang="zh-CN" dirty="0"/>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
          <p:cNvSpPr>
            <a:spLocks noGrp="1"/>
          </p:cNvSpPr>
          <p:nvPr>
            <p:ph type="title"/>
          </p:nvPr>
        </p:nvSpPr>
        <p:spPr/>
        <p:txBody>
          <a:bodyPr/>
          <a:lstStyle/>
          <a:p>
            <a:r>
              <a:rPr lang="zh-CN" altLang="en-US" dirty="0"/>
              <a:t>课题背景</a:t>
            </a:r>
            <a:endParaRPr lang="zh-CN" altLang="en-US" dirty="0"/>
          </a:p>
        </p:txBody>
      </p:sp>
      <p:sp>
        <p:nvSpPr>
          <p:cNvPr id="3" name="!!B"/>
          <p:cNvSpPr/>
          <p:nvPr/>
        </p:nvSpPr>
        <p:spPr>
          <a:xfrm>
            <a:off x="639272" y="1571758"/>
            <a:ext cx="10858500" cy="3913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8" name="文本框 7"/>
          <p:cNvSpPr txBox="1"/>
          <p:nvPr/>
        </p:nvSpPr>
        <p:spPr>
          <a:xfrm>
            <a:off x="3430772" y="984069"/>
            <a:ext cx="5059680" cy="584775"/>
          </a:xfrm>
          <a:prstGeom prst="rect">
            <a:avLst/>
          </a:prstGeom>
          <a:noFill/>
        </p:spPr>
        <p:txBody>
          <a:bodyPr wrap="square" rtlCol="0">
            <a:spAutoFit/>
          </a:bodyPr>
          <a:lstStyle/>
          <a:p>
            <a:pPr algn="ctr"/>
            <a:r>
              <a:rPr lang="zh-CN" altLang="en-US" sz="3200" dirty="0">
                <a:solidFill>
                  <a:srgbClr val="FF0000"/>
                </a:solidFill>
              </a:rPr>
              <a:t>语言模型简述</a:t>
            </a:r>
            <a:endParaRPr lang="zh-CN" altLang="en-US" sz="3200" dirty="0">
              <a:solidFill>
                <a:srgbClr val="FF0000"/>
              </a:solidFill>
            </a:endParaRPr>
          </a:p>
        </p:txBody>
      </p:sp>
      <p:sp>
        <p:nvSpPr>
          <p:cNvPr id="4" name="文本框 3"/>
          <p:cNvSpPr txBox="1"/>
          <p:nvPr/>
        </p:nvSpPr>
        <p:spPr>
          <a:xfrm>
            <a:off x="5835793" y="1825287"/>
            <a:ext cx="5545999" cy="2862322"/>
          </a:xfrm>
          <a:prstGeom prst="rect">
            <a:avLst/>
          </a:prstGeom>
          <a:noFill/>
        </p:spPr>
        <p:txBody>
          <a:bodyPr wrap="square" rtlCol="0">
            <a:spAutoFit/>
          </a:bodyPr>
          <a:lstStyle/>
          <a:p>
            <a:pPr indent="266700" algn="just"/>
            <a:r>
              <a:rPr lang="zh-CN" altLang="zh-CN" sz="1800" kern="100" dirty="0">
                <a:solidFill>
                  <a:srgbClr val="92D050"/>
                </a:solidFill>
                <a:effectLst/>
                <a:latin typeface="等线" panose="02010600030101010101" pitchFamily="2" charset="-122"/>
                <a:ea typeface="等线" panose="02010600030101010101" pitchFamily="2" charset="-122"/>
                <a:cs typeface="Times New Roman" panose="02020603050405020304" pitchFamily="18" charset="0"/>
              </a:rPr>
              <a:t>语言模型是一个单纯的、统一的、抽象的形式系统，语言客观事实经过语言模型的描述，比较适合于电子计算机进行自动处理，因而语言模型对于自然语言的信息处理具有重大的意义。换一句话说，语言模型其实就是看一句话是不是正常人说出来的正常的话。语言模型在信息检索、机器翻译、语音识别中担任着重要的任务。比如机器翻译、语音识别得到若干候选之后，可以利用语言模型挑一个尽量靠谱的结果。</a:t>
            </a:r>
            <a:endParaRPr lang="zh-CN" altLang="zh-CN" sz="1800" kern="100" dirty="0">
              <a:solidFill>
                <a:srgbClr val="92D050"/>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800" kern="100" dirty="0">
                <a:solidFill>
                  <a:srgbClr val="92D050"/>
                </a:solidFill>
                <a:effectLst/>
                <a:latin typeface="等线" panose="02010600030101010101" pitchFamily="2" charset="-122"/>
                <a:ea typeface="等线" panose="02010600030101010101" pitchFamily="2" charset="-122"/>
                <a:cs typeface="Times New Roman" panose="02020603050405020304" pitchFamily="18" charset="0"/>
              </a:rPr>
              <a:t>传统的语言模型是基于统计的，在深度学习领域那么自然而然也就有了对应的语言模型变体。</a:t>
            </a:r>
            <a:endParaRPr lang="zh-CN" altLang="zh-CN" sz="1800" kern="100" dirty="0">
              <a:solidFill>
                <a:srgbClr val="92D050"/>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1122264" y="1568844"/>
            <a:ext cx="4453575" cy="391384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PA" val="v5.1.2"/>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COMMONDATA" val="eyJoZGlkIjoiZGY1MDljNjRjYmRlZjVkNTIxYzI3MDQ4NmFkMDAyMDEifQ=="/>
  <p:tag name="KSO_WPP_MARK_KEY" val="207720c4-119f-4fc6-a8b5-c15d69ab44b8"/>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3087</Words>
  <Application>WPS 演示</Application>
  <PresentationFormat>宽屏</PresentationFormat>
  <Paragraphs>246</Paragraphs>
  <Slides>24</Slides>
  <Notes>0</Notes>
  <HiddenSlides>0</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24</vt:i4>
      </vt:variant>
    </vt:vector>
  </HeadingPairs>
  <TitlesOfParts>
    <vt:vector size="40" baseType="lpstr">
      <vt:lpstr>Arial</vt:lpstr>
      <vt:lpstr>宋体</vt:lpstr>
      <vt:lpstr>Wingdings</vt:lpstr>
      <vt:lpstr>微软雅黑</vt:lpstr>
      <vt:lpstr>Century Gothic</vt:lpstr>
      <vt:lpstr>等线</vt:lpstr>
      <vt:lpstr>Times New Roman</vt:lpstr>
      <vt:lpstr>-apple-system</vt:lpstr>
      <vt:lpstr>Segoe Print</vt:lpstr>
      <vt:lpstr>Arial Unicode MS</vt:lpstr>
      <vt:lpstr>Calibri</vt:lpstr>
      <vt:lpstr>封1​​</vt:lpstr>
      <vt:lpstr>目6​​</vt:lpstr>
      <vt:lpstr>内页​​</vt:lpstr>
      <vt:lpstr>目1​​</vt:lpstr>
      <vt:lpstr>目2​​</vt:lpstr>
      <vt:lpstr>PowerPoint 演示文稿</vt:lpstr>
      <vt:lpstr>PowerPoint 演示文稿</vt:lpstr>
      <vt:lpstr>PowerPoint 演示文稿</vt:lpstr>
      <vt:lpstr>NER的定义</vt:lpstr>
      <vt:lpstr>目前通用解决方案</vt:lpstr>
      <vt:lpstr>PowerPoint 演示文稿</vt:lpstr>
      <vt:lpstr>项目架构</vt:lpstr>
      <vt:lpstr>PowerPoint 演示文稿</vt:lpstr>
      <vt:lpstr>课题背景</vt:lpstr>
      <vt:lpstr>课题背景</vt:lpstr>
      <vt:lpstr>课题内容</vt:lpstr>
      <vt:lpstr>代码实现</vt:lpstr>
      <vt:lpstr>PowerPoint 演示文稿</vt:lpstr>
      <vt:lpstr>RNN的工作原理</vt:lpstr>
      <vt:lpstr>RNN的优缺点</vt:lpstr>
      <vt:lpstr>LSTM的优缺点</vt:lpstr>
      <vt:lpstr>三种结构与长期依赖性</vt:lpstr>
      <vt:lpstr>预测序列工具</vt:lpstr>
      <vt:lpstr>代码实现</vt:lpstr>
      <vt:lpstr>代码实现</vt:lpstr>
      <vt:lpstr>代码实现</vt:lpstr>
      <vt:lpstr>PowerPoint 演示文稿</vt:lpstr>
      <vt:lpstr>代码实现</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月亮的脸</cp:lastModifiedBy>
  <cp:revision>25</cp:revision>
  <dcterms:created xsi:type="dcterms:W3CDTF">2023-09-06T15:13:00Z</dcterms:created>
  <dcterms:modified xsi:type="dcterms:W3CDTF">2023-09-06T17:25:45Z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D3CB38E7B9D447D3A596D396AB0430BF_12</vt:lpwstr>
  </property>
  <property fmtid="{D5CDD505-2E9C-101B-9397-08002B2CF9AE}" pid="3" name="KSOProductBuildVer">
    <vt:lpwstr>2052-11.1.0.14309</vt:lpwstr>
  </property>
</Properties>
</file>